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72" r:id="rId5"/>
    <p:sldId id="271" r:id="rId6"/>
    <p:sldId id="267" r:id="rId7"/>
    <p:sldId id="258" r:id="rId8"/>
    <p:sldId id="259" r:id="rId9"/>
    <p:sldId id="273" r:id="rId10"/>
    <p:sldId id="260" r:id="rId11"/>
    <p:sldId id="256" r:id="rId12"/>
    <p:sldId id="266" r:id="rId13"/>
    <p:sldId id="264" r:id="rId14"/>
    <p:sldId id="270" r:id="rId15"/>
    <p:sldId id="265" r:id="rId16"/>
    <p:sldId id="262" r:id="rId17"/>
    <p:sldId id="269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4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B419-1956-49F3-8E97-1F4C8CC1C4F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DA6A-4498-4971-8C76-54A0F760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Managing our Home Technology </a:t>
            </a:r>
            <a:br>
              <a:rPr lang="en-US" b="1" dirty="0" smtClean="0"/>
            </a:br>
            <a:r>
              <a:rPr lang="en-US" sz="2700" b="1" dirty="0" smtClean="0"/>
              <a:t>“How to stay busy during a virus”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b="1" dirty="0" smtClean="0"/>
              <a:t>Discussion Topics</a:t>
            </a:r>
          </a:p>
          <a:p>
            <a:pPr lvl="1"/>
            <a:r>
              <a:rPr lang="en-US" dirty="0" smtClean="0"/>
              <a:t>Desktop PC remodel</a:t>
            </a:r>
          </a:p>
          <a:p>
            <a:pPr lvl="1"/>
            <a:r>
              <a:rPr lang="en-US" dirty="0" smtClean="0"/>
              <a:t>Internet component refresh</a:t>
            </a:r>
          </a:p>
          <a:p>
            <a:pPr lvl="1"/>
            <a:r>
              <a:rPr lang="en-US" dirty="0" smtClean="0"/>
              <a:t>Home Wi-Fi Assessment </a:t>
            </a:r>
            <a:endParaRPr lang="en-US" dirty="0" smtClean="0"/>
          </a:p>
          <a:p>
            <a:pPr lvl="1"/>
            <a:r>
              <a:rPr lang="en-US" dirty="0" smtClean="0"/>
              <a:t>Influence </a:t>
            </a:r>
            <a:r>
              <a:rPr lang="en-US" dirty="0" smtClean="0"/>
              <a:t>of “smart </a:t>
            </a:r>
            <a:r>
              <a:rPr lang="en-US" dirty="0" err="1" smtClean="0"/>
              <a:t>tv</a:t>
            </a:r>
            <a:r>
              <a:rPr lang="en-US" dirty="0" smtClean="0"/>
              <a:t>” – how to be ready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Importance of understanding your </a:t>
            </a:r>
            <a:r>
              <a:rPr lang="en-US" b="1" i="1" dirty="0" smtClean="0"/>
              <a:t>Invisible Asset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386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latin typeface="+mn-lt"/>
              </a:rPr>
              <a:t>Home Wi-Fi Assessment &amp; Upgrade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Speedtest</a:t>
            </a: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What can you learn / what did I learn?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14" y="1546671"/>
            <a:ext cx="259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524000"/>
            <a:ext cx="2743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400800" y="2743200"/>
            <a:ext cx="25146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82514" y="2514600"/>
            <a:ext cx="45720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857500" cy="4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882514" y="5486400"/>
            <a:ext cx="45720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1114" y="6439845"/>
            <a:ext cx="295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Mesh</a:t>
            </a:r>
            <a:r>
              <a:rPr lang="en-US" sz="1400" dirty="0" smtClean="0"/>
              <a:t> Router – Excellent Everywhere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6439844"/>
            <a:ext cx="252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TP-Link</a:t>
            </a:r>
            <a:r>
              <a:rPr lang="en-US" sz="1400" dirty="0" smtClean="0"/>
              <a:t> / Better –Erratic </a:t>
            </a:r>
            <a:r>
              <a:rPr lang="en-US" sz="1400" dirty="0" err="1" smtClean="0"/>
              <a:t>F.Rm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643984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Original </a:t>
            </a:r>
            <a:r>
              <a:rPr lang="en-US" sz="1400" dirty="0" smtClean="0"/>
              <a:t>Router – Very Poor Fam. 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344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09600"/>
          </a:xfrm>
          <a:solidFill>
            <a:schemeClr val="tx2">
              <a:lumMod val="40000"/>
              <a:lumOff val="60000"/>
              <a:alpha val="83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Wi-Fi Router Transition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438400" y="5669280"/>
            <a:ext cx="533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93" y="2349500"/>
            <a:ext cx="234315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276" y="1370605"/>
            <a:ext cx="24384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2012 – 2020 / Optimum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1" y="1386656"/>
            <a:ext cx="18288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Nov. 2020 / </a:t>
            </a:r>
            <a:r>
              <a:rPr lang="en-US" sz="1600" b="1" dirty="0" err="1" smtClean="0"/>
              <a:t>Tp</a:t>
            </a:r>
            <a:r>
              <a:rPr lang="en-US" sz="1600" b="1" dirty="0" smtClean="0"/>
              <a:t>-Link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00168" y="1383729"/>
            <a:ext cx="1828800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Jan. 2021 / </a:t>
            </a:r>
            <a:r>
              <a:rPr lang="en-US" sz="1600" b="1" dirty="0" err="1" smtClean="0"/>
              <a:t>Amplifi</a:t>
            </a:r>
            <a:endParaRPr lang="en-US" sz="1600" b="1" dirty="0"/>
          </a:p>
        </p:txBody>
      </p:sp>
      <p:pic>
        <p:nvPicPr>
          <p:cNvPr id="1026" name="Picture 2" descr="C:\Users\Jerry Lynch\Desktop\Tp-Link  17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273300"/>
            <a:ext cx="259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UMAAAFDCAYAAACgM2wHAAAgAElEQVR4Xuy9aa9kWXYdtiNuzO+9zKy5h+rqudhTDV1VXXNzgr7IFmWA/gGG4Q8G/En+YkCCYQG2Idk0ZFkiPEEfLNiSJZGiJdKwDMKU3ZxsyaYlcxBJUU2i5Rq6qjIrX74h5oh7jbXW3uecG/GyKZIv5aYdhXrIzPfiRdy4cc46a++99todM7Pv+ZPrN2qzf79j9v349+G/wx043IE/XHegMftG1+zf/sd/tv+Lf7iu/LvnajsAwsbsF757LulwJYc7cLgDv9870DF78wCIv7+713n6T61/3hp78/f364ffOtyBwx34rroDHfuF3/oz/a9/V13TH5KL6Tz9J9dNXOtv/dl+5w/JdR8u83AHDneguAOHffwHXw57YPizP/afNJ1Ox5bLlW23tVljttlu+Pdut7JNveXfq6pr2+3WmrqxjnWs6nZttV5Zv9fX903f39a1AWG7VddqPEfVtaZp+NWretbr9axbmQ2HQxsO+jYa9OzGjaFt1mu78+G5bbY9a6q+bZu1WYPn6lq3qazpCsPruuafuGY851X/4WfxX7x2+Sd+jN/EezBerVm32+VXPC/eU3odvLeO3gPeIx6D51hvNnqZprFup2tdvm5j23qr73W7vO6vvvCCPfHRJ+389J7NZwtbLFZ8H108doPXwd3T+/K3mV47rgEvWJ5c8X7S9+M94xrx9y4e3dEz47VwLXVtlb/3pqlxiX7NZjXfg9/TjlmnW9m22fIxTdW1TrfD36/x+eNxuIP4XM1sy+fy+1Pce7xm/Ifn59rp6B7rP70ergV/r6oqf6Z4Tb5n3OvKut0O3wNvN+6EP48+i/hZV4/HtfraiM8T155WC/5S3Mzy2tN9LRZWeo5Ybw3ul94zn6a493hqvBa+h+uN9ZpeHPe/0WfC3/ffLf+u+6LH6U7rynU/zL78yh87kJo/OBba3k38uR//C81ytQTucKECBFarlVVArE7XNv6hBRBxkfF7WgN4HDY/gXC7zR8+PvTaAcGatNCxQPr9iqAIMBwP+zYadWwwGNj779+1uhlY0+3Zul5xP3etax2AYUeLOTY2/sTmwdbABo01mRaRLzotyLxR9fvaLAD7tMi4eAUgBPcG1yywxPvcbjfatHhcR5sSz4WN13FQwWLdbNYCNt6fDgHlueeft49//Ek7O7tIYEjgrGvbbLcOtLUOj1j0O5tE15vBpQT8+Dv+5DURDLvc8NzcAKFu1zbrlfVwvXicb+QMbPi49d79dOBjagB7r7IugMrXgjCh4c+5sR2iAhQEegKJAAz9jh8k3OK6Nh1LuvcJGHgq+OHCQ0YHVYlgTQGGcZBhtfD98P3m5wvgyWiYn2oP/ABC5QMDOB34ywMYrxOg2vr+FQdD3KLyMwGgYiPhs4n/dA90cPE5sbjSvdKa+soBDK8BCm0fDH/xb/2nzeXFhQODNsNms7Gq6tlms9Wm6Qokq17FDcuf+6mN75P91Y3/XpU3JEBks7Vev8c/sUABYFj4/X7PBv2ejYZ9Oznu23g0svc/OLVt07fVprGtbQROwJ+ma03HGQlPUyMDBdPUQglw1qbKLETgwA2J74P5+n/4NxFdcOj7WHRBQFg5G/LX22648MX+xKTEW8QMg6EANLmd/LlrqwWGT37CLs+ndnExtdVypZOfAOuA0Gl4j8FttPnbGYwSDINFkHU4WyjBkZfkYCSgqAjSNZ9f10qm6Jue14B954cE/+0bFPd502ls0O/znuMa9dRdsiPeX7+XOogK5i7M9HuLCMG/0VrKmWnHNWC9EYOEqIlNthils3h8DweywLINhvFZBhPbvUdxGbuAuMsqy8sVuDtfC2bnLC6BKA4If1wJlvG8vPfBDp1p89r8/fK6cYBzHeGwzOsSv/fsa3/8wAyvAQ73buLP/NX/qFmv11xwwaqwElfrtdhfVWmT8qTtkjXyw4nTT8uVGyMOVHyI5QcOYFmv1jYYDnwjmo3HY+tVlfUrs4cfOiLQnp5e2nwJplFZU4HRbK2D/Y5/ExUFdgznfbOUr3sVc+Lm9fBVIYtCWbyXq//LoVwwLbAjvD6hzzFK6QL9U2wMG1GbnaSv8dDUGvvKs8/Yk09+0maXMzs7O7fVcm3r9cY6SAMApPE+ncURqAiIGQwBDgzh/YID4LW5AsgD1x3kPVRm6Fk3TGngObGN+RoFO9Sm0/sWK67FzMAmwRR7XR6OWCfx2fJACKZIkisWiT/BqOPz530WsvlB0wbEOETIsjxdQVBOQKiQMVIYOCjACnkIFCGyQmw/nArwwGtzjZSplSJMTkC4ywj90xW4CwDxf2LefmhqNV2RvileI9gqIyi/5gC7vAZ9NeXz2aMeT9f46+Dxz7z6QwcwfBBg+D/9lR9peMJvG6sQnm7WXHjz+cJ6vQEZBjZBD6wQ7A/Mxz8wgBk+wg02Nk/mhqDHhctNjufUKcgNiLzjZkOmOB6PCIbDQWWTcdeOjo7sww/Pbb5omDOsO1urtwCMDnOGtW3FzBCW4/ut3JODAvJKBMyKr4f3EpusSOukXI4Wtphh+V+cxAqnFSJXPW1qbh7Pl5HJIGfGw0Lh3LbZJCBjaFqv7Utf+rJ96lOfsamD4Xar+wTaC4jb1so9ihwo7C5zUbiHSgnE64NxB6tUjqyVT4w346Ei7kHkMRH5ByEWw1PIGnkPsEe+P2dezAH3ewQU5HUjJAVIJvbLlIhYolin0hcBYjxUy4OEB6kuMoNDzrMxvCYL1+eox4ktI3/oNyr/rNtllBDPic8hHZJxyHiIHrm+uEUBhpnxea7OwZhg6DkhgZquc59N5qijXEtk9H49JaNPeUWSEHFKHIO4vmDewQx31+YhTL4GJMT93q1C/b2f/M+by8vLFI6QPbGIouT5ertJSfNgWZGvYxGFhZeN9Xp9W69XrUUfubXd8KTqIUzuM0xGznA4NHvssUftvfdObb6oESCzgEIWA7iou2aVA4GveIWymc1mZuUhSCxi3wTYxLh+vC4WeBQCAhBzrjE2n5hA5L8Ytvq/uaEc6MmQGdKI8eC5eV0ETLO6U9uXv/wVe+ozn7Xp2YWdn10y/UCWBfYISAT78igJ16WXKpihM6ZgQ3jNlJiPcNLTFim8dkBJgAUWx+KW51edacQGDdrG8A7PFekGvBMvgsXP8DtIlaTUgBdBeO0E0cin6oAIxsbQ0NMcsZxLkNThifRExQJQBkKF9ToA9Zl3vKijO4X0i1ImJcil5y7SIZFSSbm7Yj21oqOIIeLnHgEFpuN9RHQUoJ4PNWfBzFUrGon8IHPYxWv6kZCKRU72+W3ma1UuSv/hgD2A4QMCw5//m3+RYCjGpZMdCx0fCgsPHmJGSBabEJudxRMwRUYSWOg1CyMsUjCUUc4wmCIWJ1ghPmBs2tFwYL2qY8dHqCjfsNu375EZroHHlSppYIaV9ciwcqiVq2sEaDIjnNYIOzODi3CYJ7pf36A/UN7LwxUsOGwkvS+FimUopKSXgC7SAWBuqUjgrCXoMq/Bw2TiYaexL335y/bJz37OZmeXKWe4Rg7Vk+NkwEXFUGyiYxUZhUJYVb7bm731Dc8dEiiIpvk9B+CRcXj4HveEKoBUEPLqMV7TAY1FFDBuFpP0H4sskS/DemmUS4zCRTwOzC7CeIXgOlgREZQV0gRgiM6rnkLsAgEiRFZV2SMNZ8pijGKQZW6NAOVPHOATgK+TJwo4epBStzndk/N/Dle+D/Kzit0qb6ulSfByFqnnjJg35wB5OBQ5ZQE2LkavnddlMM3MuOP9HcLkBwSG3/gbf57SGrCVxWJJMAMYotiA7S+c8wIFE+W6EDyGORRUQD2HyA/SOmSTwcTishU+KZeEfY0c4aDXk7TmZEDGNp2ubDavbVUDXzdWoeCChV5XttqsrAtdiCevI+eFxaXcnkBXm7WUeuTFHj+XDCjCIZdrFBIPbiSXz8TaZs7Q3ydC28iXIXwVIwo5R84Z8l51zT77+c/Z57/wJZudX9q90zPbbgAeAG7dW4amHrKr+l0T/AIMA3jKxH4wkySt8RvNl/R8oarBeYNp9/pBQKmNfimALqQzDNu8SMUUin9eYkKQFK2Vf3RggrSmZKoM+Haqv/zchDhii6lim3OeALvIvZJPeaiqqj7+ncHQ/HsA3FAFBFDubpUIaXfBsv04pXV2w98yD52ep5QEFfnzlF8sJDVlVFSGyZFnxvpWwS+kNp5iQl5ci1TLKAp3dW3Pvn7IGV4HHO6Fyd/4sT/fYEPPpjNDLqvfH6jyyIS4qpKhIVRoWnEzsDrsifO4MFSYCRIKGFWQ8XARG06aMWP+EWDY73Zt0Ova0biyydHE5vONnZ0vre72GCZTWoONs+lQrxf5vXjO2MgA5MjbladxUYPw/JUWvE5tL3B4HjDCOy34nMtKYTTAMCspUjUwgZczlRrVvwAmPFe3sc985rP2ha88a7PzCzu9e882G4FHXYuBg63xehJrkExQbNcLNSl3lvVrAUDlhovcGhh9aAxTyI2KvD9fLv+UXCcoUnzuKj4ADKMaHxVkHUKqqkOLmjiQ3zvKQ5KOLkLzYEGhnYuCBz/JFCryiV1XmBmf1k/oViOnGaFzHLZRmLgK+BIbLhhbrF2PegXYO/nM+EABWMyhhh6zeNOqHut9AbhY5IvqShTd/HW5VnH//EAKRujJ28RpxdqTZiEB9bOvH3SGDwQM/+e/9ucaFEUW86VVvX7KVVW9HoXYgDYAIBL2SPpDLL1cLnnyixVpcSjX6FW3bkdFl36Pv4MPFcwPbBJ6QhG4jo1RXbatjYZdOzk+tsvp0tYbhF34rthSswWbEZsEMKd8lofiPM1dO0imGteQVmKEOdicApyU8+tVXhzqpfQAN5EDUeQhxUoAWlmvGLmgAF8WC7AJWAzJoSfC5M989jP2xS8/Y9OLqZ2fXdgK9wSFmQ0kNjo6wA7BgGLzx6ZU+KwqegbGLGTfXRQqwrjGMEK1VEQQyEbKA6yK2zfpRnVYMaXgBxpTCgNUahENoOijmxGAj9wyK85+cCmvqVQFK+pRtU8nhA6ispov4NJ7JxPTm8iyIUQHHk5SGI5rQMWazx05wyyFChCJexj/9tjY85Y5Do8DUIdkTsGktEgRVqd17qw1ia/5vuMgVXpIobjfsiJHS/nXVoxPzFA56Ii0eDQ46w7WHrIw3KNnXvsXD9Xka0DDKztQ5ouFTiPo0dbSGAJUKAVAkWS1MNvU1vPTHqAGcKP2kIwIJ6H/Hk7PJroqcpgWoWdURfFh9/oA1MaOjk4IspDzXM5m1oWUhoseIItwrLLeFlpBs22nsY2fvt0G3xDbAW1DaK1wTJsnh67Kf4a2kAyPqCBpS2x+gnrITIpF7KIHymuCvZHVMXzJVV5uaDApfkUxoWMff/JJe+bZZ20+X9rZ2SXBkKC5VfEpFr/2OATOXc/bKqTEeyMEBOuKinYmcilfFmvEozfHLiXyvebuoJrzikGFgkkrBUBoEPOLcNg7WWKH4yF8rFdYE4jFK8WhIpRRHtPlTfhMgzgRgDoS4utVcfBFaAzQE2jjXlBCU1S7W+sqXiMdiCGr0ScYTFuvp8MrRS9RqS9YY2KXDlRkna5Z5XVGWB1pF66Honi2IzcjcfAUQsob5rRiq2Eh3heuPPLGuu8de+6NQ5h8DVi4X03+xl/5kUZFg8bW6y07TqKIwBST6+YYCHU71Kthw4JNRhgUBQksZvy91+kz58VCTFGVA/MBUGBBA0x7HbNRv89TEAWU+XJp09mMuSFFs11WqQGSnY60fsE8mO+qjXk1Jubx8wphTGOD7jCxVb0X76rwO5iAMjolhEateFESh8yAolrMtjBq9MrQXEUF5bxUZeRmY4Fpax/5yEftqy++aJeXM0qWLi+nYjf1WrlXB25tAGz4zPwiZ6VwKUVwuVjg4BIdHOpoifDTu00QxiIsd5kHD4K9zeys0CvivDyXUjWeAyvDTEYLLIh4/4nnGYWhulu8Jhxo3s6J348inQ4jZ02ef+TzB+f0rpMIgxl1eM6ZL+G54vL+pOJFHHbpUopqjOfgeK93xNPtvGe+tpR6CVG5nxopKkgCaRUVlSoC29efrTRGlKML/WNs7ADLKO4oR51TTZFnff6Ng+j6gYDhz/31H2mgJ1yvNuy1BfhsmIMTa8L3uIgR1hVhYuTo8GEBGCO3ofyHyhzRsSDGE9VIhd1YNGgNm/SHzCEen5xwswIMlaRHQQTJ8Z6Al5VX3z3AZTPrdcAkAExbW7FnRRuz36gIERslAUQRAgcFiUIMCxIM90MOYYn1tnJfXlVkB0wP2rbcn8p8pMtHKKQ29S8/+thj9syzz9u903t27x4q5gD9ua03K4qvAYipldELFAIrdPuoC4h31MEp5E+ifb4seHsyG43FomjTBcoEciXo2WHj3RvqCsLBoz/xfR5WPWj6wKLRQtnnFwgb3jdByivteI3oK8Z9iefWvQkQVyogHhtCfjwmXjMOA19AfGs8YBxAuB5ccI3IIcJqSWL8tSKdkAArKsVRkInjORcG417tVpDL76eDwHPOwdwCuBhqu7SI+WAWxrzoVnxO8V4Ickmzqs/xfmDoIUE6wA7M8Dqg8Aqd4d/96/9Bg8IJPkjJYiCyRr5D1cKQQygS7RLEFsuFwC1yhQXLYNjZxQaWeFRmBo0Nen3P7Sm3g5+hmtypaxZPTm6caOPXtc0Xc9usEaJL7ItNUNduFtDgMVs0RVgP3wdKg4Va11aUoHSsC3Gw55YQ6iP/icUMUMyyGYVI0qd5rof92C6o9ZCVIbSD0mq9ZAfOYrlk3hT3ARV4fm+Bvy/Erjfo714yx0aga1SYwrWsVysyXjBwyptdQxLVWcmSlHcLgXsD6Ed3RcFIyr+nXKIbaJRFJCwbXLeAI4uFI12hJKFkIfi8gwsLtMSW8btYG/g3viCYHwyGNhwOZLgxGthkMrHRaGTD/sDGk4lNxmMbjcf8sz/oW1WJUcPYgyDruWgdWh6yu8mHQEKgyuskfkFZ4CCM94FvcR21zTYCtHKIqzAzgRdPmZDCRCFHm2v3vsUhmA5DZ4Z+bnqUku9pSIsifI61VsqIyue86vUilIrHCSAVMQTb/OrX/6VDzvAa8HA/Z/gTf7FBexg+YJz8ZCoAmKJdC2EqsG8wVI8xNnraREySewHFQ6tO3VOexwW2StqHNEWnIPR+HbTcddc2Go5sMhnxwwagSMcmlqbF3bFujW4YdCbUVncgyIa+Ub28AMqtDcw6A+YBe4aWQRhI5K4GSlh8A8Vzo+C3XK8YuuI9wU0GQIcc6mw2Z24PBSACWi0DC7x//B2LFCCnLHnO60g0rbxWS9/mBQkVFxr+bh09qi4FisJNVN5xSGkXu9BYO1bPm3bk1Rt5d60oh9h2l8E1UrrE8DVrL5W8VydKMklwGZVC7My6c8FBObhet2f9wYCPwSNHo6ENepX1+n0bDYfsNEIRbXI0JqiiLfPmzRMC6BgAOxjw95FPBnBGakWpBEUXIacK+Q6LV8nYIQpNyhNGvo0M1AtLIVcJNonnjJa9xAZLAE055ug5FtULVYMKMGVxLZIqLshPmkwB8S4IxudeXkMJmkqR6gDA+juA4TUgIT7B3Q6UX/ybf46fDb5QPWYRgMUNVX/BgJirYquZu5R4/omWUN67HCcxQ4R1uNSIXShxnS2UEB7Lyou2NPz5yckJW96m02nqEEmnedO1zhaMEwzQrK46tthAE+ldy8u1VZ2+9Xsj5SxBG1XTJaCuNmubXk7t/OLczi8ubTqd2cXlpZ1dTpmPZErAq5XqzdX9oKjck+D4g3Ijf2aGxAQNB0KhFpkKQJhgGX3R3gscBRi2JYIRecEACzw2gkLQ0GJok+L6GJJHW52zGLI95ETBeLewWhOgwWGGTBisPEDTRedxKAnwcqFEgBI2WiH4DTuwLGpuh7Uhd9LiJPOreoookF7x0JtmA34YAAiDiQvbpansw8Vo2LfjoyN76NZDduvWLfvYxz5iD926YcfHYJ1jm0zGvMNKe6iAAdYfYb5yfh6YfweLt92thOcp+5dTni5aLQNEIysRDD1yhf5nmRvEc3AteWonADAAuQTEYPZRS4lcYeStyyoz3uuhmvygwPAnf7SRp56S2yhAOB1JCXK1r7U/2N1G86jUQYOIcIYHq2/AVogSlWDvJ0VPKTYDwi31M28od8Hvgklg1eMxnW7fPvLxp2xwfMvWBpBCDmplzWZug05j417fzk5P7d1vv2+3757REOHi/MLOzs/J/sD60C6o96hc3JoVc4GNFi9+Fo3x8szDxkOY3qCq7doweel1rYMQG4l+LwhBmoQcJxgN2A1zclVFxxe8D5lMyI0HLBPSo+jpZWV2u00pCPwbj1E+UcWq+HcAbWyo7dpzjskFR58gwmwm8f0gUp92+BHudzZEagGfQdZdAuUUnoqxKmQLCQ4+MwAZ0yqFoUKE5c5bU7jNXnVDFwryjyraKH+MQ1hrhoLzbkVwHI8G+pqM7dFHHmHb5uNPPGHHx8d2dDRJaQ8CovsAikwncV9kmnP1KdIirsVMrK4obiQQCxWCs3KtZe8iCc2qKxBSOK2TOFnb6STwfuy4LOp4XRBfFLSCJbbYasEm8b6eO4iurwUN95hhM3+raSigDlshsb+c0Hc3ku3arNamA5CwqOEMKB4PEMPXbD7VRgTorFey/aJhLNhLLhZ0mw6F1310owz6fIPwOsRmxMZi3mk0Yu6p7g3sU9/zjNn4llkz9D22NtvObPrBu/Zbv/6r9o9+9Vfs3fc+sFVdUTfJ3J0DIAoyunYULNQ6tnYgjCpi9kV0JutSjsFgZOuNcqr9wciqqm+9/tAqFhR6ZHjD4YiuPHWDNsMxQ0G56+D39N7w9wBD2aAp7ML9UV5Shhg6FGqmDObzuS2Xc1037zn6gte29Fylfk9eiw2fR+8Pr8VOIu9siIR+JO1VzM26jnIjS5DuekFsfhxGyRhDuUsWUzyfqFDb84vuroMDIgTp0XUUlmtkPqy2K5QV+KFII2lNiO3JVLtmfbrmxFdlx8dH9vDDD9snnnrSPv+5z3GN4PoRcej3s5ej3/b2ey18CNOuipSHl+xTnk/op6dJTk0eIscve1teeT8jGtIpIHAsNYnZ2EKHTPy8VWApW0CL5zmIrq8FC/fD5Lr2FH44P4UcIblVuSI/QrfyOnJhLhEA/qWzIHD6CsIqULjGkK+snK7M6qW6MZqtbVYIycHWkA9UNS4qk+ve0B77yFNmnaFZ0zdbLuxX/+Hft3/yj3/F3nv3W7ZYzBn+ArTmqzWZIAADACLhtyQeYlqe00EupzBm1bqXSQFxAoCATToYWd0F2xMQ9vtD6wPwRmOCIv6cHB8z9wlQQHEB7FDdIEo7YIOi4EKLRmefNVx1moapCBQ5AHI4TMJIFqa7CO9RdeZjYMIL3R9zmWC6yGcK8AWoW3okCgC9Eg2ncpfWBBDGh5XyuEXYjZ9FZZgOQBDWg8176K18nfR+KD6lqrSHx9APBsiFaUS0K6LgxbZDMGQ8q7dAAkwhkRLIKn0SbBEgif51HSqQZPVkDtyvbDye2KMPP2QvvfSiPfH447J8C1MLNzooZHxpjYbGLwFPAWolcOUcY7pjuuYIx72izRyyV45ZQAywTW40kmIlB6Vo3Uy6swyU5fYKhUbk3qWhre25g7TmWtBwjxluN3WTdGfJiFOvJRWJQAz/iEazwEUp9KNSx99ISg8/Sz3LEpZNbSaSuhVyF7TEg4mxuJyG7i8SdzMbuJzbT/34X7XTD96y1fLCTu/dtcvZxuarjs0WC9tsZix+wHJKi7RL4EDlmd0SDOd61nfNIJlNefWBhdRFNma9vtXVwMAQIQ4eDCfWG4xscnxio9GRDYZjOzo+tv4Q+TABBUPlvkJ/Aa50l2hDxKbFokbYS3ADCFJms7bp9JLAiItkxXo+J5gD7BfzhbcByvUGlWwAJx5HJs8vdIkoBON7dvYe7DfyWhJxZ42gqsmlhb5AkUWKKgAyRMVgawOCoVifpFLwvlSqoOgmKUYqsL82vBQhnS96pxVGqqCj65KzEKIGriUwv74iCBh8jMc4cMDIB3broVv2+muv2hOPPpLMZUsmF4ecVqhWV8rZlbrDHQZYmirwGnatu6J+FnKs5FVYjBjwa6dkywtSpRwnGGE6iN3hhpnPANaCweNxBzC8FizcZ4aN+tf2/msXK13ndj3XkJ5l99ROvigE4KCmtLqm8x9YpK0v7e/+nb9t7731T+3i3l2bzi6YE0Sn2OUUnR0AvJVbj9W29O4amU9EdS9KHeg3VhFAcpYIh1zNASaDPQBZUIUKJ8TcPeuPJvw6vnGLgAdQnExOGDYjVwiQQGgMOQ3ZEROC6lVV37fSBQxxEbojlEexarW0+fQy5wjXqHAvyAQp3Vmi0i52C2Y4m009FSHgV0FE7XEARtmE6UBhZT2BgHcm+2aO4kY65AoNn5itm6vSXkvVcDDkxBAJjPpZhMfSiOoTDRlPhNpSCGg+Dn+ejGtDoOyFGT+Iw8gC7wPPyZRKI8kUCi7jycg+/uTH7I1Xv2a3btxIzQBIG6QupEBBdwpKOr90D2IcQjYp5nV6PrAE0iR3LYqC6d6mvuXcMaScu5MGD+UjfcHfcyaZFJnRaVQ46wQY47UPOsPrAaI9ZljXNV1r/nn/FyezXtsZoPOz1kHISwObwyac2W/8g5+zD7/9O3Z2956dnp7b5WxuC2j61hubXswZAi8AHpDBeEGCBQeExzBICBkLpBYEijAkzRVcUWK6E4jJVH0WEar+yHr4Qog8PrLJyQ3rDYY2nhzb8fFNq6qhVYMec4cAwqTPA0jQZAA920t6QEYOFexwzRk0W1bzF/Op1chpWi1wnM1U1Uf+kKxXIm0Ug8Aia88L4v0DpDYoQNHUVtVsicPBSmW+oWqwj9ZotNm10UKcHVFBZokEK//SoCm1IWnXiRQAACAASURBVLLyzfZBD5ehCaQ+EYxRGsEI9Xj8uH5SfxZSGTL07MyCLp5YF/i7RAe5N1tqppr3ER8VlA/HN47sS09/xn7g+7+P+lOG+O5mFId9HAz+DlOnDPGwALHU21224e2ws7Li7OQPXDZzTy8g+gkU8sEkyUnyqEhRhFRnZyOG1EPFO8HlwbXmetDquwYMW/RQcVARHuduFadVjJ5Xl+/bu9/6ZdvO7trl2YWdns3t9HxmH967Z5fTqc2mC1uvttQNUq9YA1C8Igs2hnwcgIa5QoSv7pkYTfa+KZibYYeFALGL/B8LJUPrD8bWR5g8GtsJmOFQ+cPJ0Q1KeyAwHiKE6/fl3dcDSxRwKN+3JIhFcQV5QOUJpd9czgHoCiGn0wu+DxZToH+cCxip9VwjJzoXyCP0d8OKBVnm2nNUYp4Av2Ai8nwEGGq+TC4U+ECsYE4ulYkWOPYNR/qAJh0IhzUoCk/IkNrZITSeEmkLEKMNMANimLVm636BnqrLPIv8gO46GGoImZihRNryReRcHojZtxv7yCMn9i//8A/T9IPtezhGvR84AaIvvNbx7y1vUUTSzwpWuDMSIOUEYxF726pYZLlRG2s2YaHm78kfG2DI7s2itzmzd0UvoWWMXDa+dyig/H8RDMuFcyUgBkC69frijq0v3rLL07fs/O6F3flwZrfvTe39u/fs/OKCILicqxsExRN2fKzBojyvtkao7MakMULTNyATe97/KjCUbAY5QjAd5MM6qCL3UDg5tv54YhMYTPBPFE8m1uuhwlyp48J1gVEUQHVZ1XYUQ2CMIYCKLhV8n2EwwVvgeDm95PvAhgALQmU57NPweHxtnAFTK4fQmAWqTQJDVtC36O2OQE/aT90H5c4iBFNOL38oxCQWfwBucp+mixH1g8iPqv8a7Bg5WOa4wnGb1V/PJbIopba6YISRV0wMMcCQmFH081Is7YDiIT/ZIDWatRzTR2DnY7t1NLAf+L7vtVs3b+r+ho1WoQ+Mdxc54iScLgCpjFoYOySRu87rsm4YRakAwag4pwemH0jugzwkR6vGVMerslSRxyxy+MFecb8O0pr/X4ChFonS3PEVji04Uk9tc/Y7Nj19y6b35vbB7Uv78N7C7pxd2tnFGYXUc/T8LtYsTjAEZYi5ZI4N4SfzTxRSQ4oStlmZmSpP1NVQKoIhmOHAOhCJdwfWrcAEj2w0PrajkxMbTSY2HE2orayQVxwgb4iRBtIWZgjSpoKrdWwghPdgdqp4g+kt+HMIwfHv+WLG0Jmh8XqTdIapslwj36juIcloxHpxCLB4FNPrfMKaiihiq1u0XLp0owRKsbIMiDEyloysym1w0RoHMAQ7BhiG/VYIv4MtanpdMc+k6FOnhtQPJOVtJa2JUBbwm8wv8Km4DAffw/Wwh7rfJxg+/cmP2xuvvZqdbZL7jk8LLGKP9BJ8q6UoxjWB/OD0KBUJdU/84R79+n1KgguNrc1i9mIVxzgFGiarmBJsPZogd0iluzG1DTpwj585+BleCxp+d4XJ5THNJSJ3bdkwZCARacRGPrPVvd+2xdk7du/OmZ3dW9ntDy/tLkZwzi5sNpvZbDq3xWylMHIp9rRermw5Xyi/xsKFs8Pa3bQp3eCyJ7Cgag4w5Limbo/V5E4lIOw4IBIAUTCBnAYC4QHay46sN+jZaDyi7lAONxp7CdBTAQWvXZPhgcVRI+haQbLEtYAc+cLVcuHhsMTirBBvNswjkl2yEKOOGbzfMB/Fn+yNdnuw0A2G5IaAj7ZBN0ttZ4zly5fCVO9XThP6/F6hQMT5NKwiI3SNyrKqy10a+EJQLyAMaQ4xxsfF4sJRESZ4upCbYOjC5vhMOh3v1/bgVZ0yAgn0ReNaJscT+8JnnrJXX/6afs3bRGM+TYwRiEGffEg7pm2NLZBxh4spEhjmOyXAizUaYwTy2ITWbi3YH1+zMN5l508ExAXllC9JpgZSXujrAIbXgoVXVJN3V8T1vM7v4Vni1JVbMk0JHAxLkoKeZDDD5flbtr58385v37O7pzP78PTS7nx4aovVwlbLJWeMnJ/PafZABrVYkhEiXwjZCdggxLnYqAPbWtVFSxekIAqT6c5Tw6WnY+saoAhHCFSTh9ag5W8wURFlMCIj1KaHYcHEjiaQ14ilhDcfFq8q2d7TvFXrF0LZCJEFcp43XIrRAuwAiAz5CeqSCeFP/pwsUtIZpQJWqQWQMht/DTHhYhRBfDK+QZOWLrh4AiUffeodIjHLWJ00Mb7BLfcZNqOPuNIsa2xaGtVqxChDYp9DrV5nhbgSmEvsH+yIYm/WreBq6XNtEDajos0wWwOzgMly0ulRcnN848S+8NlP2ddeeEEGEz7alflUrCy2zIgLKx1SymsSEWWYr86QqK8UaYNCbcC+eT+wM2eMAorPifEcdDDAiHXw5OqZ1uPV19MeObBb1Cw1j4ec4e8BXr7DQ/c7UP5fBUNVc3MIEn52MEkNbkheZdt6ZVW1sNXFu7Y4/8Cmp5f23nsf2t17F3b7zh1WYe/dPbPzi6ldzmS8AOcbhIMUycJ4AK1wcNDBpoURQL2xIQ1m5VBN3SQcZbZmS2gSUW3t9AiC0BkaZDVD6AqPKK2p+gOCaq8/sMFwZEeTEzs6GtvxyXEyP8BnQalL9AajvziBGlxuBILxpRBYImt8ge2yWg4GGb+3AEjOvN1OEhoxxHbXCQXubipBsbfrCrnZI2wLW3knPVH9VS5P1YyoJnPTOxji5wI65VPZa+4tlhzn6a7dSavoXSqQ00Q4nKy+vEUT9x+uQ2WhRUPUdUSKQTIZaL3UkQJRvFeTv+fz9trLL6sNtN6kjpQIg1WZdTanybbZbEFumbnNcEdhofA4gFH+n/FvAhfBU62c+bHhaKPiT/ync7cVFKdryYZnenSAYgLepjlIa64HC/8gzHDnw/uOF9QOvO7/0ABDj2xSiOxAiIl4sGbgJPmV1bMP7d7td+zOu2/b6YfndnY+tdPzMzs9O7X5dG7r+dbmi5XNwBKRj1vXXmDYWIcn+Zbj6Nn+hy4GbBjVBeTSQs9GDLQCEHbZddLA/QYhM/tzAXrHVg3GZIaDMTpQpCccjEZ07IbhBITA7AjxtjbZ4itcluGDBNerlaQy6iRRyAwAjD9RMMHXDJZmEU4jd0gwRNVZvydxtT4f9SNnYCTIu64vZq5ox8YUlDzmgPIasi8xsxYY0jHIwTG8EF1CA4d0gmEUm8AcwfrQV47+awqIUUxxiQ4BNQ+Gj02PanIaE5Cs7yNn6P67+JDI3JRLZsjc6zJX+8hDN+2LX/ge+9hHnrDHH3uUwmw4j0dIXIJhmRdNZLmw6Y8DOv2sAEOGx54n5LX7g1Q8cUdxP2Si86RVMYb+0echpimADo4xjTKAmi7uLGTpVfAaB3PX60HD3zVnqA/tKjDLSeTf/VLaYy1/98cHGMaqQg5/a9ZFP/TC1otLW11+YOd337fZ+Zld3oMRw8LuwXlmem6z+aXNpyvbzGABtrLpGo7SM4qVYWKg1r6tdSHUhRVZr2t9MAvyQIVdQCmGlpy/0rUNBtd3+vw7coioJHe7aL07sR7AcDj2nOGABQQww+PjE7t185Y7hbuDDCYTsPsgFjNCKLiKCwwlqVGhJ4W/3pcMVghwnC/FIIMZIgdKZogcI0XbYob4j6Js5AqDJTYAQ0zCUz951EKVglCSKqQsAYSRn0odI95REroXsT0xQ4jQCXQurUG4zPyfG8VKeqPB8swv+qCnmDwaeTBcO3OYUXQqRPAhnIbMJuRQ0aVChtjTQQNLMGgqb904sU899Ql7+aUXbTiApMldeERt8yIrCifBeiOlIOam8JUgFGDIkZ7RieO2XUX+MSbdUZzuzC4m36XYmy5JxZqPuS5h/p2qyWgSkBO6KtFimgcw/GdFlO/8uP0wuV4pIM2fe0qe7z/VPws7TJmR4tfLI7d8Di+WlNirVQdbWLN6btvVuS3m52bTO7acXtgMVlz3UEWe2u3Tu3a5hB3Xua0WW1tegF01Nl1eUJcH2QkAkQ7LLBhsrerUNIYlGDL/5BuQ/n0K2hEerxtM6BMjhLyGg82ZM0ReEDpD5A771hvBfw9Gp2PmrU6OTrQJuIDDh04bCAsZEbt0gmjBU182JTIu/8F1A/iYM1woVAYYhpciqszIjTJn6ABHz8WoUjMM13xi9HurzU1sJXqeAxLK2x45KYXJYoYBkmE82wbDyAcijSATBQAhJDdklM4CaZ4bjjf8nnKOqWaVmKjLbtz9JiQ3pcyFByRb9vAO/CAjKCuHCXZ4fDSxGydHdjQZ2h/5wR9g6160Heq9xXiHnKMjgAXohXdgmuznoBXLNsJszy2ygasIqfN4BReJcwJeWKK5lKkIsWPvNe5XGCJrJ59MCQSoxob66sG15lrQcB8Mt2+5iX5O4obYOL+iFzXQBaJPRoCFz5i9pDsg6XmfPAnclbTe8aEFoCFOAj4ffZdKfgiNN2abhW3n5zZfTG19cWrrxdIw8B6GDKf3zu3u6T1bLFd2cTm16QwaQxQbACRrdmtAm4cqLqrInBccYTIkGVXX+tSzCQI5sYw2ZSiewDex548GQ0QsLdF11Z8wTGZL3hDdKALDyRj5Qshtjrj4YTxAwwM+o5gLgG/pzj7qGY5uEhk0kCGy5xitd8h54n2oEATAA4ACBBEmy4EH1Wd1nGhWNHSLKKTERs9mrgrXFD47WiehuxiZu84UeSoBmj5rVsbxWbO9zkPiMKPwfKHa8XL3Cf4ebJASmpj+l6Q1WkqhP8QrIZTmj5HWwMrEPBiuEL2/yDEjpOZ1eQ6yD6u04YA526PJyB5+6IZ9/Y3XFSrvHrb+76wJzIBHDab3cyfWnG6Yr/8Iad2WKwlzWvNVCua3s3XlhF10qzgZKa8nGDPWpCRRmTV/9Y3DqNDrQMM9MHz/mz/jEYJMMdMAHndvYTLcaTo/M5eLlCssQhvhJOgQBLnBENvyg7xEHAiZTfaRj8kCH6d/bfUG1eCpbbdL2yxWzAtCWA0D2IupXGoupzM7O7+0CzdthUEDnLtVgBDjYvcCQ8eN9dC5AA++qmsDeBBwfYMhav4vPQwbjCutlDdkMF1ZAzBkux1CZPUm07WGrswDm4yO7fjohGCIt04XFu9LFsvBEK2axZDYbBEmI+8HoAPjU2eJqsgARoA6u2k8N8gCi7NHVMkRXlOr6HrFkv0pR6lBUJKCaJKdyLcPK/JPKtyjw6yB/JCV3ajueu82XMeZ/0NnjbM+7zZBvosibDdrCDBElwjHRPioiNAVBthEzzKP3MTUlVeT7pOeQxrFyb+r+oxcMvOQnY4NKtir9VXAOh7bIw/ftDdff51eiFfmBz0CyYUMrVMdirKty4ws7MwU4aSjP827EfP73TLlwtAdV+xS4uNmFUE4IlgLthjpi6++fhgV+kDA8Gd/7M+kvDKT5u5rqBufpRHAq5qdAFEN9MR7tGL5olSSfBByXpfJaBGoAonEepzEytNpc0iKER7VlF50zR5+6CYrwTBigEchQG82n5MRAggvLmeU00wvAYyXZIVghGBZcHUJMIS+EDlDTOSj0zYAESGzy2qQaFdngMBwXXdtzfxQ12pUlCGq7g2t289gCGYIVogCCirJx0c3aBrAA8MdvuOEl/vz1lYMZzFnBlpCyGPUMsd/QxwOr0K61Sg0BhDi/SLUDyG5+plh26UOG0l0xBQD9FRQkQhYNdMARJ+TXFTxA3QSQ/OpdgRz2k1BnA5RuQureeiFjAbFErXecc04GMq4QV8KY5Uv1GNyPi18EyPYEBhq5GryZ3VmqHUj9UGS2Xh7Hhy2B4Me7//J8cQ+8vgj9sbrr7FYtguGGZS0LgOUJQHMM034U5/xzFCYvdy5EszCtjvvUB60U4HW7+/kHP17yk36mNoYXrbjzq3XFPgGICIH+/xr/8JhBso1oOHeTfzJ/+xPNDAkbX3IShYVzjEeGkf4u3Mh3PC+gfThe75p56yMKmVouCBm8DWWnpHr3T3jxqORPffscwSW5aq21XpjFxcXNGIAINDCfza36aUYI4AS4AF2mJghbLIQQkJgje4LTNUDGFYd6zUbMkSSoK53DxiA0Gy5A4aGAkqFTpSR9UdH7mcIQ9cRwRCC66PxiY2OxjI1cH2eQEKhIOUzNHiVcWu03bEiDHZIZiiGqPfhYAizBvdlTJ01qCDzd2T6AFCN1ruYdRKbMZggpTVpcwlUmLW9Ql6TWJGHrdmWC4BIEYwDYAZDmTkUPocstKhNj4ckZ2yrxY8rzA/QdhFFxYl8KApMwNFLMNwPk9tg+PGPPWFvvvaa3LNdTK/3FAexg1RUax2IIv8X2YTQHKb9UIKhFz4y2875Q93znD4q/13utQiN2b1TFE54aPiuiDku/HenYwdmeA1IiFu5OwPl7/zlf8cPHTEH9WHqxUAqIkHMvBJmkZQnpyek45Tj77hXX3kq6rlkjRS/v4N+Wgg740BhBvDsM89xJMC2g3yb2BPYH1gfmCHCSM4jnolBUZdHobKHyV5RVk+JGTynxQzN+t3a+sIqRnCYWIc637bu2nJrtmJlGRBaWeNg2HQhozmmh2F/hMlwmP42svFoQkCcHCtMxnvFRMAQX+N7YJ4cN+BVYABbcqFxMGR+EOHxHAOppDfk3z3XCMkQ/QvxPKgio0DkM5xjRIDyTDkcy/nQrI1jt4+zE09SKH/nQOW5E+kMvXqMpcGZNmTxYIYyaQhmGGFxiLKpw3TzBnSiMAtSji51+Q5TK/4fmaHn0LoeVooJtsEwM0MxyZihggFUJydH9tQnPsrWvEgHpIpyVM8Lhhav3RY6BxMsrM9oK1cEw0VYGymJBKZxqN9n34a/ZALM0vrL87ZKEWgchE4RvfYBDB8QGP5fP/OXuOTCfDJOoTjY4uRShKKFEfblrjRNn6dyLRD0ysa81fHp1dTSHy7eUspneTinEQRoXavt8ceesOOTG1b1xWoYHgPw5gI7FBoYIl+CFaLKKvAAMGq63crqNQTVsOyqbYiRlQ1Gl1Y26pkN2NblXSGQo9AGq2OrrecNWYPuWsMwb2idami9gYonowna74YcSwDjV3SgAAyj+X/Mnl2xIQqiCYYwUlC+DkBOQGMv8SblCROYoz95NiMQopgSQuwWiLpGkeyEIbdC5RBhk6e7lVUwQ4mEBZZJbxgGC85qw8aKNTK61Oh9yP26x89XI1i7lBjJ9xB5VZfZuLUX9IYAK4Koh9IBwsql5vECfH637Y8QUey1AENoTtmxImwIF5sIkzF1D2Hypz/5CXvl5ZdS0SVwVXiSi4UtMTQBCR9WAXjepy3AVncK3bqjG6UA1XguOvVQ6K+xDvH9CKP3Czc+qrZ8WWfNSZaTAnqz5w85w2tBwz1m+Os/+5dFBZMNkUK6yKUk8IoPqrAyx4JIE+AKHR0UfLvMMC2AXTukpHXzXlAyM5/JUhvBD36Bo6FaBqAjRIV1tZJAWR6AqjLTumsO3z+FzazA0qBhnaQ1fQiBOw6GYIa9rN/Cwt1gmh7swmqBIZghCikQXwMIu72RfA3JCIc25HzgIxv0AYZHnAEdPscYaBWFCTw39IbhMQhgCm0hc4Y0ZpCrNd8fWvA2a76fYItoz8P7jaozADIKKLFJN3TJVuVabWCxbtT7LSgIMBRbj5xhi7U5OyvBUL8nS378F/OowQzBFOlyncAQOVZ9pS4WpiSyqJvgV4Bh5N0Ikm5fBV2htKBecEs5wxIMu5zBjXEAmKAHZvjZTz9lX3vpBQfDHK7mXdRuf9N6jfSQP54HhBdtCH6SySjLWGgPoy5fhNz0zYwQqwzF43eLQkwpHyoLNCFzKsNqXOchZ3gtWLgfJv/XP/Kvw9nPF6m7hqTm/LAQ0c9DLRXFjjgdQ5wb/y7DnlLJz0UehZKwmA8D0KgieoKdjQaeV8KsCwALFqIkKOq8gCmDgGIrk4bZnK41AAwCC2QnSxQaMDhKOUPUhoeQ1XQ7Nqy2NkQnSiVhLoZGrdHy1oAZQumIR0NvSIViyhl2+sgbQmc4sPHRhH3J/R7kNQDDsTZBB4OhwAwjBFSVkqG4j/9cblTtBuhFfhDh73Q2JRjSxzANpxczlImDtIbUHrqgPAZ4bWHY4M7KZe6Qudlyc/ocZYJaIXBWNCZlgdLGuRdZ3/O5Lpxa6EUTHw+AAhPAT/lFWHvBygwibDd5Fe3ztjrPpRLksst4vH6+a9GtrhynWt6y92GE5CUY3rhxbE9//tP21eee9QJIGwx3q7raWjCvyJsshczFfaJESlWWxKr9n63Dn6GtM8N26O06w8gPxi8Xhgy7uca9tBJs/w8FlGtBwz1m+F/+6X8lrZR02qV8kocU7Gt10wJPbedEc66KxRVKu8ezNs5PSSJ8kykEE9NDnlA+0O0NgU2DYsPjjz9uDz/ykA36Yz4jQucQLc+msrgC6Ak0wAgRJsvIQFZYaMtbWReOz6gewwOvghSja+NeY32SAV0nTBrQigdWiDB5hUwV5TU923ZgydWzTm/IIgrdrocDG40nNkRr3gBzfeFvOEzvFVPbKCnxZDjHkrrbCVvuyOxkOCuQUysepEMqjGw5AyVkNmU1WUOkJCiPvmYywW3udW4xDmJbyYZcaOxV0F3Rdcg4CIaQVxWuKfgcaazaAkO0xQ0YKjPHWIAhgFFFNkmzmJes46B1zX96fl9zya7DQ2IHwauqyQjBkZ9lNXk8sps3j+1LX3zavvKlL1JbeZW0JiKXtrSm3TmliDqHuQriVRhJ4a8DWskUw/8wGGR0nsSuiJGsQdspxi+KLa1w2l8v7f5O58AMrwUKryig/Phf+LeaVP5nESO4nAYGBUVXjiZF1MW8EP+Ic26eRYgsWBXQpI6GqFIrU5dEyeHdwc+eGwPgVNvkeGy3bt2kpyA94OD6wnGZAEAVUyhFgTiZbi4rm03xfYEhbLAAhlWDdryNDSCpASscVDaBlhqQS/dnJasRIsPqb7np2Mp1huxNhllDU1FniFAZvcnVEG41Y44GHY006HyIsZVeJBiPx5Jb7IAh3uMS+cxifCnZoYfAHA8KB2yffcLcYvgzeu4w8oYx/rRkhlFAKVl5eTDpmFLBzAPDfFC5tfweGJKlK78XU/NSHpFssCPfR3e5RhVZJhaYlbLDDLk6VIiJmoQIdPtAVJbufmCodxH5zCFMXgmGQ7t164Y985Uv2hee/nwyT9itIrfA0MPjmO/S2msRnkcI7XKapP0rjv3Ic0ZrZLDIXfDD40rbfzxFNpD1tI2DYJnTjOs65AyvBw33mOH/8F/9u60YIucngjnohTVNrXioH3vevJUqXQoR9LiUqw6S6BITVcWUjxFQxJZ09pJkDnDP6tlwNLQaVlgceYnOBE2ak4RGDtAomJAlAiSZO0T+Te14aMvjAKFmywIKqsjjQWWjCgJsH0iEai8MFMAM6VrTsWXtJg0eLoMlAgwJiH3kDvs0eYV3Ib4AipyQB1lNDxtzknSbETqJGTYKjeGq47OcW9Vib8MD4CHcJ+j7eADmEtOYUImtQ28IFoQZK6qLZFYeWkMBQoR5nj9k+lD96CF9Ck2H2Jw6QMphTpS+hDUX7bp83okXUGjaQF2icogxHEqs0CUjSM6QNXsXiosKc4HDiym8ZIA2vvxg5VpUdRmyK7BUVpMHfYIhuk+ee+4r9rnPfNrD5HTCF0W90lEmv7/dgkoZOyunqLWdcuChE/P0QugOY7tGsaXFEgvdYGyNVq4wvUoWcpdz2w5g+IDA8Jd++r9ICBcLIQl1lcAoMDCXu8rwwgd4Os/D5irHfSZhV1uWkE4+vTGXlopF+rLHpmPhARZY3Q6ZHxLTCKuRJ4wCCYoqcHYBKCJUZAECOj72J8tFGiyoYjXZbFjVNukjVK5ZVWbOjF6GDcNkAOHCwRCZRnahOEuEySv6kisww/6Io0IhrRkMh5TXwPYfGx5yIIBjVF4BtMgXIsyjlyFE1GCGLpEBiLNijCIJOlC8H5nAHiE00gFzONj4vGS8P9wb70KJMQJ5GlveuDycfJASi2UeHjNkpWOPi4aL/GFoAcXeJKvCl9rxfLA8wI32/rLyAjgxTIa/Ib46MnaN3J7YnIoREmDrs49Zy7pOrRk+yufUyJ8w/5vWXjjICMRdMtBRv2+T8YBg+MKLz9GsgZXr4rDNRSStrSiIXCWYjnxdKSeLayu1f7t5vgDLALqrdIjlY0pALL+vqr/uReQg8fdDO94DAsNv/9pP+WeZWV9Z+i9DaF1CO68SyWguDsc9mCLsfdglq/STMYVKzLuUuRmFwpo1vLW7p3dtuVFrGvKDyDdFqKz5Jiubwu4KVldueIDCyRohMkBmCdMHVKhrG3QbG/eMX8MeqsowDRAYIi8KMJyva5tTZ1ipR7nGe0beEHF13yo41tDc9YiACFkNwuPhANIbbMyeIV+I77PIYB224nFcJ8J/WvvDa1DhPotCHFalcaHRjkdmCMbrIEkDB4KhxgBopoqcebBZ1IqnXtYYONX+HMocrsBGedyiylyw9dAdRtFDYOhO1g6G7LRxp2tNyivAMIZGuTRHvx/7213AFQsnoC2ZIQERnShcO20w5L9pKiurMYHhwI6PRnbr1pF97Wsv2ic+/lE3anWDhuLYZQySBsLr9XfZW6kB3BVQR5ic94e/r5DcuKSGzxstkIkueimr1Z0SoVS7w6UM22j4cBBdXw8S4nbviq5nb3+D1C+VPErVvAuwW3rBnUtR8je3MOkU1bme2WNml60wJB2JRVgHUKSrh9gIGNM7b79tl5CYwAp/BR0dJD0CEhi4Ul7jQ9bZ24swEgUIFk82DJUR7sCxBi140BeCGZIdoh0PnBYAwpnLZgsA4gZg2LO19WyzBWxUtmUFYOD9yQqXMVAeEhsUU8YjMEHM9ZW/IRxcIq9G237mTtGKBwa4JgdWuC+DBjDgEgyVCwUz9M4UCgffvgAAIABJREFUMMTZXN0oPtyKXohrvD9n0BRcxziA3UMpg2GbgQFoMusP77xwq9F1q6tGYAg7f3SWyJ+QANjFOFXNTSZzhL4QoXIxDiCYJfHCTRg0REoSmwgKywpsBkOq/ASMDJFl0qBWP4HheDAUGN48stdef9k+8vhj9wfDSHVfUckNUGwJ0K/oJkkppd09U+yRfTIRkZAKMXFYJSAu95c745CCeJ4R9+YgrbkePNz3M7zzv/kn4qHqjvvvleLpBJ2q7WE1RzUswpIkX0inoZAvvq9vg5H54vDQOvspanMAIL71rW/RwRoCa+YF2XoGAbM6OsLJJSqyHA9KQAQYIme45lanSUNnY+M+mGGHOcMhjEEhxGbO0GwB/SJyhnVli7piyLzeAth9QBSYIfKGw4l1++hAQZg8pDkB2CCHQQEMIatxB5ckU/FEOeeyIEQumGEYvALMYxJeiK/pZ8jB8dAdKkzG39V+t7Hac4+09PL+5OhAad/zAgxzRYE6PoVk/qkonvYKsIesLgKWZlDONHAsAmDIaSYAECFz3zpgbHtgmD71FDYLDPPMlWCPcTEMk5MfIcBQuUOxVhm7wh0bYDih2zhyhicEw8ceedhXX+SlS3lRrDsd9XEUBMAl4N7VE3rlV/nwLLFJFeNCR5uec6e/OB6buMB3crsJoI30BZyuD9Kaa0HDPTDc3BYY7rK4vRMtWGKi9lpEatfzTlK3NOJOKt09iudvM0OAoS8ohsnR+qRlotxll8wQhgzoQ0YxAWYH203DfBvAkHZXXlgAixIYrm2zXMjTcLMh6Pa76E12MOx37HgIvSEKKNjgGKq0JRium4qscLHp2nzdaBZKA3mJu9fArGGE7hO05KE3eUQ2hJkcKPYM+gP+CTEyiwd0sJFgd+2zUACES2d3cq2R5rAEw7DvmsNwwodHLTD9zwGT+UK4WiMfibY8zlIJ0bWAj6GgPuCW1CnCQnWg7JgMBCh6dTda8JS00+jQDIbuTwgA5BxjGTowdN4Bw1jBeBoUPGgRRi2jA5KH0WVVuQ2GUAQ4M/SeaYxsCC/Fo/HYJuOhPfLITXv99a/Zw7duZs1kagooA89y3RcHwQ47KyvHFLNHG2NUhdOBn3uTW9Kbna0bBUanB6noX+YmkywqjwrkAYLvP/fqHz0YNVwDHO7dxP/7V/5WcPUrQ+UANfK09joSGKbfivAYV1moV7/jRevEjqR2qYuLv2MBzGYLOz+7oDsNZyNz+BF01BqGROE1ZSkKo/FztuFBlOy5OFwmdIYDVJJ7jY36ZjdGFXWHHDDUU+i9XG3JDOfbyuabDr8AhPA0BDvEn12CIOz/UUQZ2sCZIQBCuUKAIX7mmjt6PioJvva+YeD8yosm1Bz6/GPmD332SbTfzVkoUTi9mM5SrlAFEx82RZkOWv0wKkGbvPQ1TB/DzlxkHTfOtBwulUcUcwdMJa2kV5cplfF2O1bOac4AMITrdJ+HAPN5rCYLGDk1OQojPlclFVAKRrqbM8S1Ieuq/B4bI5ObDQfPw3CjV9EsYzIa2TG8DB++YW+8+Yo9dPOGc74yCeCMsDigc4LAcWknvx3SKB4nPsw+ZDNRX1ZElHOPiUx4C2tJArxqtFP11zOVgnB+ApTj5gMNz/PCmz90AMMHAYabO3+/qJwUYcTOi8XownQIujxm1+lXG9Eby69ghK1Fkap87YE55UmMwsP7731gd++e0pBhhuoqZwmDFRVgGF0ZZFcIjZcEQ1ribzAICuWajQ06Wxv3OzYedG1cbWzUk4MNNZXMUTa2WDc2IxAiTMbQb0hssA17BEOFyZDXIFeI4fEYIwp/P4XIMAuA1IYSE1pIKeSnRpJmGDLBiA4Uia3BcjXlDmEyOmrCqOHqnKGLq30WNN6jtIaayxyV0vgzIEBpCIV4uwWUxNwK0ML3QpAthov4VCGy0gDub9iDKN0t3/wQAECyZY9sUkrSeG1q76hbzDFqCZapA8WZq9ZEjGnQESppDWYny0MRYHhyNLZHH71FMLx5ctzuM/Y3mJlyXuQEsx0Lrd37EWAYmsCo9kbBsQWqXkBpr/dgn+hdzpZqet9tMMxXFv6TucB4AMNrQMKrCijN5S+nnGGxNNp63fK1WfkVa+B/haU5j7WkuypC5bJnKRYkj0BfBHvV5Ahf9Bpvv/WOffD+bRm4wp0GTs9eMaW8xpmh9Hfo7EDRZGn1Gk7XKjDgmQBpBMOB2dGwZzeGHYbNYBew8pL56tbBsGvzDdxr0Juc+5NZTYbOcDCi8zUrypyrjMLJ0Po92HlJdwhTU7AkHRDYy1rQ7FFmD7QKIcgDxpAoMEA51UhozU4TahLlgM0CShoCJUMGjkLdMXcNg1JtxuAv/MCSXKMFhmVuKsDSQTHsuyKPtguG0hnCrKEonjCH6MyYHSkOhpH70ou3wFDA6/OBY5mVMi2vLMszVy7lCJExLhQpCli+3Tga2+NPPGxvvvkqRwAw99kq5kXdIjSubcFzGQmJHGdWGaCXUg/xwSatrK/bcHYKR2vPwUbaAvcpu2kHQIZpWVvPy9RR5Hf9k3z+9YOf4XXA4b7t//k/LILfYuTXVa+WwoedeNkXBTf8bohRUvxWbjIANSaNRe+pugoUFkm8/M7b79jt92/b2fmFXdC2a0lNIAoo7MxATs3F1ShMMBcHIFzLOp8D3DE7I5jhoGOTYddu9I3MsN9X7gpMc77a2HzV2GzdZai82MCwoedjQ5FghMHrSKJrzEseHVkHubFen9pCeRtOuDkBhkjsM9FOR58MhgBehMzhZi3htIwXAO5h2rALhtRPgv0iDeBmDGSFCJcZNsu1JphH1oy6iN6ZYSklydIaFyOqtJU8KluDoVjwQFVdzJAiap+XrK4ThMkAP3ewicFQ3u8eYIduPIm6816PMkdikFpQTKNIoqKcoarRGtWAAkrMT4ZLEBxrPvrRR+2NN16xo/Eo3sle+Lm7vCPs5ev5Gk5VbT/ggxlG4SQiGDJfWJT55xv3tnSc0RbxAVKuuEiT9IS6ziP291Yw2biur75xAMMHBIa/dJ+7nyic/qJPxP8abXnFIO0onoQHop+qcdElSKZ8CleXhwfeXRDhCjYGKsYINd977z374L3bNHNFIWWGvmP0KPtkuASGtLMCGK6t5hfCaejwkEcDGG6t30Fo3DBMvjXq2mTQtWFfQ83J0lZbm60bFU+2PZuvzdboROn0KCECM0R/skF8TWnNyLoVwmOEzJqSh7Y85LFogT/op0HpQaIRLqOQAu1kzD5RZRg9yll0TVsvDpNfaf4JGbDcu1E0onckWCbnvGhIPXKGZJ8+E0XkXe41ys3mMDmkHewxcXCKz6sEQxqpRr4QBxX/LTDE70lOg/cp8NfYUK8u09FGLWZhIovDbksQLHWHeToefQyT7MSvGQCCqXJ0wMYQeLVs4j7j9cAOGSYfT+xjH3vc3njjZRsPBwpWZPil919EKQn0YqmnQ13rvJT48D4GUEZIHXpZNyDB58vxsH6/cLhqzyjCycYZJVNvb+vdNFIAaN57Zi8cwPA6sPCKucmn/0cqoKgKXGY+8ipJIULAoYNjMjnaNbq8TwU5f7geJCeldpG6DNE2gqHa7PTeqb3//h3KazD8CXlDdKDQKBXiY8hMQq/nRQn0I2/IDuUIDfYDjeGws7VJv2GY/PDJgGwRtl6YlAfRxnSxYXg8XRv/RGse2/MgrUEqH2DYHRica1hAQb4QesIeWsFg5wUXG4TLKB6oigx2yzye15WwqXDd7J0GgHuFmcxwtZZBLYAPRRM3ZIhiCh/jlfNy+DyLM2w71KyTzAzLCn0BLPmUKvozxNJCT6hUlvgagYsOQz6gCTlDSGs4kMnDYbbhyd0a7DAsvUKvJwMHOTrHkPk4MyMSjEId4YKjQT3Ipznwlt0ytPXiUHowQ4Bh1wZD5AyHdvPkiGD4+uuv2GjQb4MhJyBquFJZUkkAFAxwJ7rZzTFmeENxLXk5tZ4zcrWhzxTJ1aHEKMTHMRCqi5nImUGKfFyVczwww2vBwn0wXL338/5Zt9vupMSQWWsCsBQulIYNOvwy2/PkvQSKyeg0DE/LDzelHne4KQ1iOXtDzwGvwjsf3mM1GWHybA7bLoGgZoCo+yLEy+rKABAqZwhzV7CJqtnYqLu1k2Flx+OeHQ/UmncyGXN05Xpd2/l8ZZfLxi7XHRZPVrUKKpDacEQRgBD2/wTDMecp9/owfB2wAwXMELkryEvAWDgRzm28CIaeNqBdGHN/svDS32XlBXkNcobMFXreMOy7qEdkYQgtfepEERPcEjgBGLGhgh3q8yO3ETPcnbURRRIyxKiK5lGhFEi7wFpjP1Eb9oHwDopqwQswdME1UwVihmSHBE4M02nc6DXSz/h5gFRe6CyScB36tdfI/bq5KwCXYIguFEzGy2D4iU981F577WWNdEgGC1htpadj7qTaA7vfBQyTptCZpK44V4JaxKE1V6WtsihBtUzSx+cVXqK7hZkX3jwMhLoOONzLGd795v9IP8MSzLQW2t+LDbb7Z9iXl4zvqtC4VLVGRwvDEAfCFIA7AEbeEM8FILhz98ym0zmt/kswhJRGAmyX2HiOcEuvQBi7bqxBWwmGQdnWJr2GkppRv2Mng8ZOxn0m3QGcy+WGusLzxdYuVmKDyw0YIlyq4WuIgqnmoIAV4k+wQvgawuKeYAjn65FyVYOBZCYqFMgvT4wBBRR4JzbMaQL0CIYYBgUdJcFwrlCaQnONAkhgz6l/8nRM7JBu2Rg0j6HjIl+sXHu4vAeGxUbWNo5iRpg2xMAvD2+Zx0W+0McAUF6jmScqnAgM80D5Po0swNyimpz+5H30+cWpOBDGEXnriyU6ILJLaC37f+9OCmaIavJwBGnN0G4cT+xTn3zSXnn1JepHoWPNQLUPhukcLgCwldIpGHT8FWxPo1ez43W8xu4+aKWEIs3kRa2sey/ZQLuqvMsM8asvvHnIGT4QMHznV/67Fi9LLGKvlnJ1S10JogGUpXhUYVDkTET9y//y6ajv5g8/conG8O/emSrJEF4DDMOxhrORvSMF+TYCBL/aYAhGgQFQ46qxo0HHjkaVPTSu2JIHBxtsNGgMV3VFZni+agiGYIUAyI31FeZyKBQ8DfXVQzGFobL6kUccEIVJKx3mECUtwXuB6FpMW+YTEGADrGDYICAMvSH7kZEbrLdpnktUkENTSRCFAYXp/qC6jgIDZ0S7YJ1WXlGE2GGG5YFVNIB4QSNLYMTeJax2Q0LNNbkfM6RzDdhjBkO51mQrM81pDmmNr43ojy6VChzVEPpWnCRihvKDlXEEQmTkCwGGKJjcOB7bp+Fy/bUXBIY4hR0QlTNEdRZvqj0DubUmU76y3Z2S1nFZDPFfTATCD5mcYt8PdVOu0vuhVbRpb+/8mPz9QwHlOiAwP8ceM3zrH/zY1WDID7x9SiUywVDPk8yRHC4WAdjD7od7v7eBDzi7QecwshTfYtOfnp1TfC0w1LB4jdNU0UTSFLDEAEPkETMzjJzhiDlDY5h8a9QhMA4qCbKXqw3D4dm2axdLc62hGXweVlu416iAAkA0AuHYODWv11f3iecLNVazoukr35sDQcoburwGrjW7YIj3So0hCiZkq2KF8UV2SJ2lDG3ZfQL26ykNuHrLqEH9yewwSZ/HTs4wqqbReucJu1LvpxhBYBhMUGHvPjOUxAjteMgl9jQbhTOTfcSo24Ul+Uwhs/HpOq4iicNTYIgsJecYN+gkQrICWAhAhsUbBNc4iNAbPrRbN47sc5/9tH31hWeZ+mB31A4YSmup3OfeQk3SsELe5Z2Kyhx5RZhnhBiiUh8C3fh17hBnji3wK3Lr6UDauY64LvzergYRz/viIUy+FlS8LxhqX0QtRXwtMzzPC3oecPdKykXlqcZWrjD0bNHREBssp1ky6NLOydv7ItcEQPjwVGEynKwvZ5gREqauS7Esnx+cXJ8hMWFObcUwGWA46DQ2qrZ2BElNv2sPjRq7ORnYGCPyajxPYyvr2fmitot1x6bejgd2uN4iTBYYYlKedYccF4rZKMgZwpgBXoYQYBMYB2CFsLzPYBhrXhpAPCdcuzdJRwhQC1aI0Jlthl4YKg0dICMK2392oAAI6Ysod550DzzlkLMRSsDxbhen1R4zdDaYCidu1Z8cyul0rSq5ZCUCuwBDjFGgnRfNXQep2MGzpBwzEMgBsI7KSbG4eFB6mEwhP8EQn6UqxHKtqWjqSmYIMLx5bE8//Vl7/vlnvGPFbXFC1Gw+HH4HDHO4XFyAg2nkrvX5SQQtyy8c+nnOjO+aNGVS9znf6xQWp62WWWObPOzQxGCf/nuHMPlasHC/gPLOL/9Ey+n6qpeJEKAMrVJxJIUJO+HvDjW8Wt2vdq/dECXyhQGGYEUf3j2z8/NLm8OuawaLf4XKYIcCQxVT6NjCMFlgiD/hwFAyQ/QkQ1Lz0Mjs5rhnk2HPbLugZT2su+5O13a+NBZRIK1Z1V3bQF6DwVBdDJRHEWVI+y50YqCizGHyrjOE1hCdKOiKiOHpYZIaQEgwRNcJwmTPGyL0jXnJkNPQoCFsunyIPMPlpYZCMVRGkYhpArzXLd8zp+P5FLfdNASKCGGqEdk5gWGZMwxBtFeRQ3Po4xpUDFHfdeQMFRrL1BWHAe4leo9RWFIvc8hoULnPrXkRiOYpnOV6aAx1FeQNW2BY5Axhl5bAcDwiM/zCFz5vzz77ZQdDsdgkrWGorOP4KmaYvhdia1TPS/1grOuc8EsaxsA46Quj/6AkGLldj8XJeC7PIWof7KeRkszIN8qBGT4gMPzgN/97/7RyK15iDa1Jdp6IThVi5TkSmCVxdXyk+UMNGcNVMgE+ulUu04JB+CF9mlyt3//gQzs7uyAYRrhMFxfOEIZUBeFynv+BDhQMjkclmaEiXK67jfWbtd2a9G08rOyxo8qG3Q2LKRBhoyp9udjY6Wxj023PZpvKpksMiKpszQIKGEzfagqKUVFGNRksCJVjjABAVVnCa7jXoJpMOyuXgeCOqKihDpS1ayWpN3QnmnCqATOk4URRGApnGwrNmSuV2ze+T8MGgOB6pS1VtORFNVtSDbUxlp0VZQElOsNCZxgfjwa+g+VK0sIhTz4YHmEw84gEw4pGFcZ5yV5V9rY9jQyIrIHY4D4HEnsVOdVYV1SfCYa1rNjUiqeulv4AYAjBO4xdBYZf+fIX7YtfepohdXhmXgmG98nllAcIi0YeNYWYeje0vipvHqDaiq6Kd7tfcMwh9m5luUVCzOzFr/+xQ2/yNeDh3k2899s/nZnhrhymrLDthMgpr1GcZhlEi9YizznFBr0KEHfFrfHYyCUCEL79HjpQLgmE0BqiCwVgCEsv5AyVL5RZAYsoqCRDgMxKcgmGK7s56VNneHPU2MmwawPIbSZDCp7nq9ruzbY2qwd2ueoQDGHyuqwhrdFQeQyIwiS4Tn9oHfr4IT8mMARDRNEEzBDOLNGmRoCHltHHhdKcduujBsD+XFMYnSf8t7NCFlM8XMZ7BDOkbZn7IKISTeNPDMxaLZJRqTwaaxktJIBUfjWoS661ZgF00hc6+0kCbAdD5fyKnCEOgx0wRB4VnSqy/5cbNQsxHirjL/cPBvUTCrXZxgimBYE5wFA6Q44m7XYLMEQBBWHyiT0Py//Pf9qtv1S80oGcq8lX6Wl3WbTWeFHdTp0jAuzdqnMOp0unII9+duU6DrA5Lxh9DVccDzsx/EFacw1ICFzaNXe9+NbPFLfatYFRTctHUsoBRp8keya5ejhL0SHRS9BF+1II8JUV9AJJWhjpu04P80LgIqHtlRbdO9/+wE5PzymtQReKhkFFuKhWNklsHBSRK4TXn7fiQZIBZjjobKgznAwre+Soskmvpr/hyaRPwLmYrWy67tjFumf3ZrXNoTfEtDzqDDVLuQRDCLGhNaTBK0LjvsJjdJ5AeE3re7jWQGiLt+8ApZwhUnyoJkt4jXxhsvJyZhhssARD5Ath5RVDo9if7K4u9XajpLszQ7DAEPkqvyWL//iP4fGOtGZ39Gv+d2aGfE9kiTJnCGYINghmiOIJzRxwIDCv6GMDWEnW0K9dGyR+5gRBZ4YOYbhnNKAAGMKx3Jkhnhf6wiigHE3G9tDNE3vpxeftk5960rOCuZqcwNDD5N0tVQJTHB4s36RChhdQYrWWxZBwtC67U1xYXebj78cUy2spFRVFNJ4Y8wEMHxAY0ula51yWAqa5Efp+3js+n6Rw5MhygzaQlUnn+116EZ8nfhnKCgqvCx3i2++8Z3c+hHPN3N1rMCdEs4Phdi3NnXKHFFojdwYwBDjUmLNrtO9CBwoqyMejnj0y6VB4fTTqWb+CNKWxM7T7bbo2q/t2tujYbIk+ZcxQ7jsYAlbVkgdJjULmvlrxwAopwvYvnw5H7z+XUeC+yF2m0UAoehBqJor8CxUaq09ZeVA42aTvUWwOHeJMIw44Fyas/sGCQ9jrMh7mDuWQIk1oazgw77vstbQKIncY+Vp89tmoAWAohkfwo3uNCihgwSiaoE2PBwLzhpp/Qg1iAYbBPL2So+Xh1YZgqgqTUwXCwXBDMNR1GtkoQuSQ1hxPJvbwrRN7+Wsv2pOf+GgLDLW6oz0OK887YfKp0O728Aox1372nt2JkIu9QeMjNSjEnsgGu4lV7BRdxEWT1PKK4vZVOcRDzvABgeHy/V9o8XIlq0tg8wMp5AWFBit/xGVVrOhwaOUc229ALMAHlXPBSa4T7X3p0X4p77zzrt2+IzA8P5/adC5LfFr8Q2yMEZ8YEoX8GXKFDJEBiAqr0EzX62xtVNV21O/YjXHfbg3WdmNc2XiAvtY+QeUczHO5Zb7wYlXZxRIjALoMlTU7Gj432PhwskZubGBdgB/DYjFDMEKAQRg1gDnRQtXZGsL6EIqzNQ9guKltAbH1bEawLOcpx7D40BbS2YbibGgNlS6ITiHpClEkUVUZG5KfKQAxdHZ+c2PTVtTsuWREljDe+6sQEXm3yHvyd9BVAzihUQNE5ZpQBxbMghLZsYopbEf0nKHCZOkNIwWSZSe6TmkIi9DUiydktBSQAwxxUNbWg1MQRoQO+zYaDmwyntijD9+0V1/9mn3sY0/oYODaCoh1MOSy84HwO/uqZGV4lA6QqwDLj/LWXhE4xuXnlrt2CFzmC69KEWVWurNnPLI65AwfEBjWYfu/I7do03axhr0PyWUDOX/Yfkxa6K0KyRUteil71HbuSHo369jbb79r79HGa0YwvJwtFFZ6kQFrdg2XamruUCRwMERYBWbIbN/WxpWRGZ4MwQxrOxlXtP6H1AZdIXC6RgX5DPKaZZfuNTOEyvA0bMxzhpDXQDIyoMyGm3+AeSc9G6A1D2AIMEClE9KSCsaw4iUxrEkV4C2zWATxzcYn/C3UXueWXDFLmcyQdmRyp0lterAqAyPm+1ZPMl5MRq8bpTcAhAzZ1Le8uwFloID/Snsv75nlz3zucdhroasktH6FmzWZINICCJM5KU+zk2MyXrBNSXScECZBPhxpcntePgwlJg8w1CxvONYADDsCQ3pIDuxockQwfOP1V+3xJx5xFtkOk3PJr7Dm8rVfQHCq6u3mBUUN9Ui1mLZHWRDofLuU97otXcu/65Q4AW7eS5kwl7wSr3cAwwcEhs3p/76fsfUNlRekg1xR9d0Fut3CSKsXmSkst6CPoDwWfnQC+GPudyq+/fbbNGs4O58KDN3KK5gRNIJwvqbpAdye0X2BP8kMMewT1qxbOtZAZwgwvIUCCrpQhn0bVjJeXa1rW2yMRZSLdUUwREcK9IcAQzFD2P8jDByyeNJjp0lfITJyZARD9eWiqoxqq6BIoRSuUfozFVBoO7aEflKGrrhXHHZV9CsHEJIF+8+DGXOcgH+f3S0OjEpxoMKMfJuD4ZWuNcrfBaNRHjHPUZbZgIowwQzJ8NhZEhVzhdCQGYVBA+8Je5M1uCkq2GFeEG2K+sz3wVCpFrVSklWj1ZBpAOVBxQx7GsY1hsv1xB575JZ9/euv28MP3ySIBjPU9btNXJztfgi0B7qXgfpuNOMQeEUVusyHX8X8Yn+IOapCvbtnSvmZfuZuQn4Z8fgDGD4oMLzrTtexOwMad2zjuRhjpoY0NR72uZEDhMQuQJUaInJVMYfD//SCSAbLSEoHe2kvklgA2Pin987t9N6FXZzP7PxSA6JCh8fQc43qqSrK7NHFnzVyhnJIBuAhTMYgKIitUU3mlLxhzwaVskqQu6iiXNts27NL6g3N1p2BbfAeOSigZzV1dAPqDiG4ZvuZS2kgSA4wRLgcOcNghmGpRSuvWiEywv3L2VRaQbraqD2v7DzRrBSExMqRkjXSjEL/DqcU/J3A1cVZsLHtSh0qjgxZyuQxHS2z4MlTxbhM70tOnoZRAPGqNN2tBZAIkzXrxPuU6WeIg0HzUPBz5QxzOx7B1v0NYxLfHhg6w9LkQu+wIRhKQkSRdxfMUIJrOAbBcOOxRx+2H/j+r9vJjYnA0OfoiI0qhZCY21740wbCwLxcxGizQI9ai2fRGi8daa7+3cIkAte3Iy0rtbdsP0wdRNqcLxykNdeChvszUP7Pv0ZpTRiFZlGwQC6+n0+2+MC9gapwtYkTkUqwXb7J/eU5KOaNwhzAHU1c/sHkvP99N5yD2Pr0FLNQZnZ2cZk6NMCElC8UKDAcBBBu1tYhO5APnibiQW+4tVvHIzsZoroM52vkDSsOlAcYwsYLWsPFtm+XK7TldW1e9wiGtP6n/X+PoTKY4YAjQuXsjO4LMCKEb5TVeDcGN05H0/4iDyXhtWYoA9gvppcCsWKEaIwEUBFFzjTIGXL4vGsTQ3idKtVRXWbYjFybM6Sk3wumrtnDGQy9csq8ocLBAD31F2sTA07oXMNqcmnUoKKJdJcKkZlPRJse+4Q99POcocDUQ84dZpgjD1l3cR3ycIucoaYaDmjSMBSmv1NuAAAgAElEQVQYHk3s8Ucfth/8we+1o6ORwmvkTCGtuQoMC7NVWpN5++l+dNJO37RD3gIgHfnCx7BcvyVbLGePM6froordBgQRw/ZGwvO8+H0HneF1oOEeGP76z/4l3u2cz9Gp7VDVyi/FY7QpckdBCp/8edCiFv/F7+y9Ro7J5J9XDAyKx+bkeoc2Xm+98y7B8Ozskt6G7NulzRVyaSpKcD5x7VVHVpJditGgHa9mX/K42trxuKLGsG/4+4Cia4Rd7GpZI0xe27we2HxdUWoz3XbZPmcQXftA+boDFoSwUEYNKpooVAYo9qlDlBAZN3nrTifsDvEwGWYMqBiz1XCFXmMVoEJsDUZc5goTAKKK3MDDUAySzNAr05KiKD/IogkLDxEbxicTTNFNVaNrLQCrcLqmpjABmBss4HHegcLeY+YI8YX+5LD7d7drAqe0fvE8iSmmYgktfZSLdCzG5x/MkO+H4Ka50JyIxzC5stEYtmlju3FyZI898hDBcDTqC0jc3FU+jCEtygdz3lT74fEu6KVCSkiXkifh1dFMgOpuOBxg2MpH7n0+V2x3L0i+9L0HC68HAoab936udfTcr7qlM6rk87EA8skYeRCGCe2HpmvfXxj5bcXPQlZTgiH8/X77t79lH9y+62B4yUHsMUOYc4g3wWTbYAhm2OsawRCT8QiGw8puTnrWqVcUYMP5Go7XCFlnq5o2XrNNjyavktpgmHxmhsgbUlbDCvJIBgV9gKCHyFVlfdh8+SQ5vBeE8EwfOP/jEChWjmG6sKRDN80VOuZu1gtvN9Rj0mgAd6zB86GgEpVnis69DS/yYDQSIDtuF7dCSiMm6r22rcl52fY/cobpYPNe5cgZhoWXOlDUkaNeZf07XGs0gB6AqMHz8dqCabD3djU5wBDMkKkPgqEADddCMBzAVHfE7pOT4yP7yOOPEgwHcN9gREDU9neZR0u0F+hVQLjPyMqqcpvp/d7BcPdw2j+s9rd77IcDGF4HFF4hum4+xNzkEEtHWsmrZMVrRjWU30r2XoWkhiFkfp7dxSLJjH659cFHcc5PvRwe5d5RLHywp9/4zX/CtjxWlBEmY/YJq6wwZJCMBCEKZCVghAiVyQxRQEF+CY41PbHD40HXjoZdG1YwbTDmDfsVGJkKKALDiqYNnIXS9NkxglIMepS34JQoDPRHNGpQj7KKCVFEgdQGXRjqjdV7h9dyNPcjZwj7LklkMMhKVlx4HAddYTQou0/y0Phy2DxzhW7wKtF5iK+zIS/bGsNZpcU+MjMMKJD+T1e6W0DJIbOYYXaxAdhFxVgh8lXMMIfbbTDMS0xguKvpQ89PAkOX1kSVNqQ1CJEnE9h3TezJj3+UOcNuhcQ1ooKw/JfOMIedsb5KSPZP6T4sLaWKRPlaO7L8534YvZ8z2q0uZz1hsIirnl/fO4DhAwLD+s4veiEs+EoIXXdOO/YL719EmLtqfeyfpt+JCUZ3Sjxreqwn9qU91H8gN//o13/Te5QvORyKHSjJ5BQ5pZj3sbUOcoeRXwIYdoy5wnGvFhD2OzbqGQ0bUDw5mQxsNOjRxgsFlHNoDbc9O59jJgo6UAa2rdWOh6HyW/YoQ0qCSjI0hxIXczgSCwgAxaHMoii6VgcGrOy30EGSwXXZfQKGq6l+GvKEdx1gyJyhz4aOQfLUIVJcLi0hcoYESVSNvWLtHyrZqEBG4Jdzv6G5U8tbcrj2HF42e83SmmS1BlOGZOyqajHlMw6EJTOU2WseKarRoroXLbWxM8PdHj3ccXSe4JBQN1HYkEXOsMcQeXI0Scau3/e9b5h12N6TwZA3JOsMSwfsAKaIiu63Zsu8uXOClm6cJ0mhrQ1CUBKB++2TvLOUW42VH+u/vKavHcLka0HD/el4p/9ro4553yjeVkSSUGCbPAolHC4/mDwDIkkRvaochHMHQQtWmaqbAXjFwG3mLYvXquuu/dqv/Ya9B3nNmQZDheBa2jto6+QhB2bYRbjJzRCzdtGBAp3hlmA46XXsuN+xXre2o/HAjobwH6yYM5wuN3a22NrChhJgrzACYEDRdYBh3RlYzWKBcoYchuRdGJLZKGRmRq4Aw7qT81YbGExwNGgMskIeUMwRlWIOgmJeVF0n6rIJ78YVvx9DsaLqXH4+UQCT+DiDoWojlIFLAJ2AQswwxPCpDc8LEGWYzN9jlVhFImkJMzOMMDk7YTtg+uNcb18AYq3rKA5AIYusu2IkqkJkJRb7XUw27NtkMuEXjF0/+5mn7M03X7Om0WEoSY3ylW3RuTPGlD6Q0Hy/8pf33V5onBtnfE9EMSigUgQhNxfs74nEED1CyoDsRa5CchZX8vIBDB8MGC7f+UaDjgnM6lAkJ0eVvTYgdk/gx5GcF8gl5+awjHIWkirL0Z/pYXQ5PLupofAvAiUm/jN4ps3sOaV33v223blzStfrxWJNb8OQn4AlKU+GfY5qcvSxyr4LA5/gZwjbf4DhCC15fcxAMRsPe2zPqzpbVXVnS6urMS28LhEusx1vbOuma2vYeUGA3QmbKlRMYdSA9ry+9G+cEAdJDYBCVVe+K+ralNfUECj5MILh4p5zqh/DfOgdfRqemzUkX0MPi0sRNgGxAEptQN9MNGVAbUJtbJnJq4rJzecVTeJGkrRIdJ3AJATXLotRF4lygrTqwp+FUw3WUwyRp+GCS3FQ+NBzytQ3Dj2nQ941grvlAE7/Qvg+yq+R780jSVSTh8gZTsZ2dDSxW8cT+/znPm2vv/EKjX2FmV4lLgH/KrXDd9heV+X39tQSwQhTukeAyB5s/y+RiNascf+hax61+rMj1BXBmB3A8FqwcN+o4Z/+0t9QRMW5HHmyGiqf4ZicRk2GtjCBln9obP9ynSERMw7Y/Y+SC8JPQScrRbtTW3rj60LRR7djZ+fndnE+tXv3zm06RRsaqqjKm0U7GhGbAODMwJlhhb7kLirJ0haCCQIYESKj++QE/ck9s/kCQ+rXBMPzJYwajI41l8suxdaYhbJ25xoK+ehagyoy3K9h5mqqJtPUVEAhCYosqzCTA4UQAuFWA6HCqXu+RFthzaozwdBbDSEsZ8XYh0CBNQb4RaW51BnqHqvzRDnIyCFmI1IYBQosMCdEG5DXGPb7MbXN7brAdCPEg/QJEEWDBrbgwZqrUpseK8kahAWgBEjmDhQVUNTaJ6DaY2O8dhdW8++eM/TPORfVGuaBad01Gdvx0ZE9dHJEY1fMP6k3S19XGQzjvfnJdN8dFSmG3Qe0ABBRUtLd6pGlREbLPKd5ymgq7rdzj4J4tAWHfiTsXecrB2Z4LWi4Fyb/9H/z7zXK3/gHmvukaDyn0IhTK1QIoB9diGbFDLUQsmC3XDQptCrCnyzjwe/LeVhPohANwBpqfDEBthvY7dt37N69Mxo1TC/ntlnDpSZ6cJVrI7Nh14kKJ7iqbgcFFFSRzUZdVJSNg6Dwd/i6AgxRTIHhNQ0TVltbbtGbbDZbbW26NFs1IzLCdQcD5QGK0thBOgMBNpghRwA4GNL1mbOFJSsBcLLLlZ0UYn8Y+ITCCTtINlt6NeI/DouCj2EYuHqIrEKRCislGLJ3GbKfMAz1XmQcCniuDIbl4eTsP4XJAsTIjSTbLsphlA8NMKT5LvuRFSI3XeAgxiEoZ8rHek9yGNymKnKRM1SVujD4VcLTixwqqKiLJA++EqjoCwWUEgwfvnFsX/rS99gLLz5nNZgh6bHSO1RDeL5Ri32fse3mDNPaC5bth4ZMHiJ2ymYNV4EhDTpSKK77z1f25wpy4Pwgp9Hd6zEZwBbb/5WDzvDBgOHf+6kfZdwRS6PF4Nl+Fhso8iFZYR8hrUJin9UbZguFsw2uvGzMz6ekb74iX4IN4t6jKZ+ERYpK7fsf3Lbz8wt6Gs5nCwdChVC548Xn68L1JuUL4VrT2BhFE1aUGzsZoQWvJhCOkEPsd5k/3MAGrOnQnIGVZA6E6tiiHrJwAsMGsMNN42yIVlY9ehvCtAFsRd0XAkMeKHgMemBY0PSJdSiSsBAis1UwwQXAEBrDWu7XAD5OxfOJf/q7xoRGaBzuNgGwHDpFOY1e6zuBYTgVyXbhajBkFRmsEBb8DHfFclkQwvsOF5s+3L+VEiCLTGB4tbRGesM8WqIQF7pFlw41yWkkK8J7EelVOx6q/5yK58zw4ZvHdLh+9pkv07lI5hMOP0BsB1Hh0FVV26J04QAWh3LJ4gSuu//tgp5eu04vk1liiNwj/M7kIR9WAuYOo4Td/w5geC1YuB8m/8x/+x82KcT0ExCFgjjCyupjCjPiWtKn6O4zBaiWTI9MMLRpPhlN//Ypa/5zhlqGiWeatcvMl2vTur2uffO3f8duf3DHFjNY/TcsMoDJscsigYAzC3Y0NGzDg8NJH/NPMAmvaqg1hM4QbXlDdKUMKjtCVbknh22Iqs/n6kJZbuFn2LP5pmdLFDzgeN3pU14D8ytIajQUCt0oAoLQ1/GQ8S4N/J21TG5wBVAZDJGrXEnUjZZAhM8+LS8qyQF+YegazjYBjMxDuvC6HSZrWl6ASDqIuO/1ejJq0GbWHvRxodEd4q7ScB1n251/NpTReGcK86UFGCpniIo6DoXQF4boGp+zBsHniCTwWIUdAhnvlVorqdEsup2AwT2EyS0wPLEXvvqsffGLT1uNcQ9sv+M7LJhgNlK435a6XzU5mHEWTSeKl+RiGeD0OgFvrTDZi5NXdZzk72lPHZjh9QDfVc+yFyb/Lz/2HzfZr04hsZK+AjBsAJ1SWqAtHRoHvWtB8IPXw9Jj2E3hw+BzOKCBT8oVgZPA0SXZlfBJwKzwjCgqhH4bkpRvfvOb9sEHt221gJREfbsABVg7qQrrG4mhVm0VJ6nh9WDfZTZk94nA8AiMEH8fVpyOh5zhoK9pZ5iVfD7bsCcZmsP5Bq41A1ttOiyiUGPYyLsPAAjThhIM1Ynhw9OZa5NJAcHQe49xvWCA9GKM+SZ8QEM2sIA1l8tlWmFxCK5drI0qc7RMKm/owmIArleeVSNRCqEsoJTMMELEIt+fCiy4m2JyGgIfo0+j1RDfuxIM3di29EMMaQ35WpqFUlhk+WcIfyB8rmzF28q4N0Uf7E2WUQOtu46UM3zk1om99NILnI7HGctdFOiwIMPpmiUkR6giTM6070rGlwNiLe0cdme4y6TB94OjIJlhkTeKgyrHYlFx1kuXcRj20wEM/3mC4U/8aIPT/pFHHpGbCqUpyv/FB8dT2QEnnc4kFkrMy3klj+wMeQg2J3/u1c7YtIlY0rQBCggvwPhcYbm6CAgjFAcQpzwZBMpLWV3xd/26YzkRAAmEWw4dR+ja63Rs0JNRwwT6wh6svCqbjHocEwpm2O8pf7VcN3axqG26ARh2bLHp2qLu2WpjnIeicfSoIlecjgezBoGhO7igkOAhZJbVdG2L63XnbQA9QI85T/YZb8QMG7MNADlMKFxwzffu7jSQ2/CecsSBujP4HOu1M3o3yXA/wxB5Z8spP3ycGWK/6tAjRKXVF9XmqIjycHQmqOl03p8MkETxKDHDyB16MYUg6mJrN2wo3bRDWaeMsbfgMdQvwVBrMIoWDJNhvdYCwxv2yssv2ac+9ZRZE2DoUiFnvm248RWzVxpub8DdanLkHJW+LMskQrNSI5j2UewnB950l4vH7277klmWPzuEydcDkHvM8E/9Gz/cwKX58ccfV28rZ4lkZw/JQLDZaALDkDT8guN0j6S2coc5zxgspExEB8MQK4gw1tlnMmtQpZFhWbR2VR2GSit0ncDYYDHnyc+ckhckckAEOwWssg1zhRBcI6TqOyskGCJ/2G2oMQRIgimCGWIBLlZbu1hsOSp0VXdsuYGVV8dWWzlew9wVnShgtRBe12RLfeYNKbymAFnFFeULFe5vcHh4mEx3HR4UYmvK/em+x/wTjhFdY7SBBj5F+130ZAMcYiyoqsoKDfk5eFU9GJU+m3YBJcCRvCmm4+2AodNDyYJYPAu9YGbGrByn/mQ42KiyzD5tN3htgWFRqQ5GKhh2eTJbFuVDGcwwDsLYBlg7fTDD0bBghjfs9ddesaee+rjcijiAy3V+SU4TObjIIZYbaz8XqKJLu6GA0qBUTS75XKGiiGryTgGFgZNLnzIhLT+XfD2tMLu4zFcPBZRrQcM9MPwT/+ofbzT7Vl/47GE6kLoE/GUbhLQIC53p8UN1+/ekF/O1FAswnEoADHkR60FMxjP0YnVFW9A3HBPwDJ0VmtEo1Rq7uLywy4tzMqGak+Xk/cdhSIyntZkQZOOLEmmCIYBQYBhO12CCCJOPRgPJaypYWCEVgK6QxqarxqZkhWCHXc1CwYEAKy93rUGYD2YIMAQ77NDU1AsGzHuqqqqNY3S9EduRxRla8TSbCZZdYob8O6flyXxBYAhrfx1KfJxLbgII059uYkAmmMBQLLvMZQWDDpbUGhXaAkN9VkmD6nIY2WfdDwzlYqOqskwryp5krYmy73lHyeDVZI0GVUsdNKPszQ5/QmpTGuv3Kg6OP0KYfHxsj966ZW+88apcrjEvJVlflWLq/YLgd9pZZQElPw6HcBSEiz78VveJM0QHw/IwCjPd8nDaZ596fh6PO1j56vf/0GE63jXA4d5N/NP/5r+WcoZcYjXsmVwM67nDcuYtPrQYUYnFiQ6AbNfkIz5TtU1J+Zwz+n/Ye/Noy6/yOvC8++4bq+qVJCQhYUDGxoAxAcxkgwUCMwkhxGQGAzaex3hOOrYzeEhWe7m7M3R7pdPt9pQ4dmI7idO9Vnp5LRO3HSd4CqqSkEBiEIhJTBpKVfXm926vvfe3z/nO795SFcnTf7dMWa/uu/PvnH32933721/OEwEQ22wMAWHkpjhLQyc6Nx5ycJPD8vCZh8rnPv9ZggPAkaDICqMa/MlcVLclGFJSQ1aIv6OyNIKXYfQmQ2cIdggLKMhroBnmkN5CBgg5jcPk3UMww8Lw+WC0UodCMUwG0MG8dRHu12BF4eACAGcYrXwhvjeAoftvmZukN6FCK4a8HCEq/WE2diUzR14RRZZoPzRTong7BNdMGxyq2CB3azFHy0qsfdPmavw+MsQzwuQLg6FGhcZQqMQMVU3uw2Rf/9rP3IGhBXpa3WJNyg/mMLkVh6KaDOONYIbHj68TDK+6/PLy4he/sFx99ZUVDCvfrKz4wgWUWYUTibZrGSTSCNmc1TNPLN2Jo8ZSMraxhuQrZGLu7Boy9VlhMlNOjULy5xe97JY5GD4aYPgLf+dHJuJTAi1KYIKVWeqvk51byu2XnL2BzQkgNCDi/uyFDfdqnIB4qia61bYLEqhqcoTDbs/ysPVwCdN9C4ofS+XMmYfKJ+79uAonzI9JW0epRR2EjnyhpDRkiCMVT+h9N5qoPxlO16tj9iWzmjxe4M/IMTpnCGbI0PgQM5MX6XaNajKYIf49gZ8hWCGqytDYxWhMmpnS1NRteBoGBYimADoqyRxexYFVQnHlBDE+9IDhtC28ONMFucXoT3bRKHedZAsvfCf0dIywGLlEM8FuJod7fCM8HTL3HL565okPLBVSot+aYbCHyusgqIOgwuR1JhhGFCCZToQULp6QdukvLbsw8ZCs1yYXKuaZGR4/fqzg79WPuaK8+PoXliuvvFwjRV0IrPNOUn4vsa1Z0pYpYOpSDNYZ6klqu110T1XwiimAzK0b0Chyt+t7pny5pKJiJJmhW1QTIL7oG18/B8NHAwz/0T/4H3LHUK0io6hSjScLNHj4d4RcdITWeEvMn2DIVNB5sZgWbLR6xfAdCbcdCrdQ2aExl1RsispEQ9rhdq5z58+XD919dzlERRYT8LjRXeXWYtLess0/gFB/kV9COIz+ZLDDjXX0Iy+JLY4L2/HGIy3Sre19VpA3d0vZOdAwqHO7h9IZHi6WfUzKW1jSkKcARchrqDcMLz/p8MScAHIeQORihtrxWnVXIBi6wxgSZa9G5w7B2l1YcThtl2vc12ElQkrunQDVqIFyY1kcr77t1Bpcj51gaLXSy5yGUhYBXB0YsogSnSfBihkis6jU/AztX+jcoXAqogGfjjHKlMKb6JyBoSv+uie7hpO4ruNRWV9dZSX5xIlj5Zqrrig3vOT6srFxTOkSRBhVcO1KsnOGWoNiZ0nvqFu7rdYqxY0Fim0P7hsdWvXBoa5w0Sc/aa4+47sYPhejND8+gFgc8bC86GVvnIPhowGGv/SLPz07ewt6fwAJQ+TtFscEH4ZgtWsAjKBJdh3m+hSsYMpcXszN9WltQ1cCXhjFBj1kl1v0r0qjKGkEKsh33nlnOUCRh2CIJHmbE6H7Qc4DpWBhEYVAGJVHTsdDRTl0hutwt0ZvMtrzltFRoW94ewdgOCIY7h6OyvbBqJzbnVCMvXs4ptYQXob4TCigHERFWdXV8PBDr3fk1XS4ezpeVIwJfjHAMkxZUVChSW10p1h07b5kPItb9GqFnlVlgOhu5AkFHNhsqDS34pbCSwMjGFfAQQQClreYuad/PwIYyuAV60DjDZwvZHfKeMaoUHc0JTBsrFSteCxtMLxv7taaetgEyGCGi+NRWVuRjyHA8NqrH1NuuAFgeJxpFc3dlhRG0Y8Oz4B7aS8jJ2cJWMPC2YCoxzbb/ron4+5VJ5j/nSvG6XapNdKuds59sNH73OKkzJnhESAhdsJwiPw//cW/PQWGDmt4EYKtkSnGJouYOZrgQ7gLvR3zg5JQSEajEI2AFlq7nDwfMgMyD9xfabbKHCz7wCY/ffp02d3aVuhEMMTdPO8XwClmSDAkEE7kbrIYOcMAQ84+WV6kEBt/jy8vMreIP1sEwwUWTQiG+wvl/P6k7IIlHkpnSNt/ag4XCIhghQTIOhEuDBr4XTQw9OYzM8SGdR4Qd6PuEGAYrXesIMe8E7bphXVXDY0x8AnjADguFSGlpuTJ9Rs/i704RK4MhIWKMHOIXBbZ26CAUgXzkeeTkLyFyVwLrJ5j8JUY4cI4bLto9qr5J5qzLPlOHQgVhyBvdB4TYEjBdTh1s2iCtkXNfqkHZwXDlXLi+HGC4eMee1V56UuvL8ePrYXLNZi+P5PUC1NgSDbaZh3z2xoyvilwmq46Z0mNATWLqqeYX7zGME9Z32F+iQGwzsHwUQPDn+a5yf+5YGIn4gBDhSyxSJj+QolC7VneZKxE101lMGx9y1rEZofxXyFlJ+vIwGYg9WQ1rNJTt54qm+fOlf29XUkvInQwK2URxXnChcOyTI2hWreWkDMEGI4OZNSAivLSiC7XAENF5ZOysyunGoAh8oNwvt6C9yC7UQSGcKo5OISKEWCIarL8De32TIY0QqUZlUdvSHeCKDcYJvcCQ4SCnGx3qHA5hkE5X0jhdegJrTdk6BgaToGh3HocUooh6mBh73Ia6NX7lrdQsbG0xgzbdxupDBRMImdI81qaMgQYxiwYgmKMAsDru6pcDzmvudwjTCNXpDgcJqMIpNnXSAOQGQbLAgaDGSJMFhgeL0+49upyw0uvL6sr6hEXqrn7BDdE/3rk+VTXyGu0l9DM2nIOq1tnge7FlViZt29p2Cs8s7wpLPMSLTQjmR2m9e9rDoaPEhj+s/9ZzLAteIBa2MDzdnVlWGLAcCNqLGISEkbbfVihqtahF0feABogpLBFUhjnFnVyW+ibf2ehLwD41PtuLWfPnCl7O9sFw88NhpUxgIWgesxcYQZDVB/haYjbDlhAASAij7i+PGZ7HhnJYSm7sP6PnmToDM/vHpYduNUAEMPCi0OhMFjeHdCoJoMt0u4+JuLRugtFJYFNZQ8xIpR1U4bGMi8FCGK/exQAAS68DSmvscg9Olbcgpe9DJELtNWVRwDgtdWjLLUAO08iHK3Fi7S+LL5uXSmt0s/bAgxVKZ8GQ8tqrEqwPCoPgIoYIBPRKJocKDcZZXYNgWozXurhuwi2uVDWOfvkOEPj6x7/uAJj16UlgHUPho2ZGfy0zi8Ghik4CkIQ19JJBhdWWvTdiEMy0/XXm/OPeUtnzlqhNBVtnHrC777h5W+Y5wyPAA+nvsRf/kd/rx5GXQWRmzfnkdqZpeZz55a6bqNZe2vQduWkeczRJRqKZdYiip1xkrRHYdZCOX3qdHnogQfK3u6OZCqs1AmsHdKp/c4hcmGYjHwgWCHmoGBk6AbAcE3dJ6uLC2VjDQJh5SZhpQUAVJi8ULYPNAcFYIi/6D7ZPxQQajz9KPKGcL72eEwIswF2pNKRUtB3yP5njh0Fa5xo3CcKKuxIUTcOXK/x8RAOb21taoQoPmnoDWnuQLcahc42qgAYSneo7hS1pIWJRtiyBSq2g6hym3xdMzPU7TV9QvatyXc1TGbrnQTXAsPoxsHA+TB4kKogxX+pl93MCW5DyhsixyrmCzC0llLznycFveoAw2Nr6wRDhMlPesKXMWeIugkkVcoxNmZoc1dFMDH2NAoofl9Zk8mvxZXuDrlcfDHbS0xQD6qdKQZTA2/WLXa5wEHZxrrEvCcNiNe/Yl5AOQIsnM4Z/l//+GcqM5x+gZZM5+WuuQtdb18oX6QL/dvyCbPAKnnIIbKrlbGYnL9qOSYYOCyygPKFz32+7G5tBnsgvPBRlAURSAGAjRkujdS6hcrxCrWGpZxcX+HsE1aTl0ZlY22FFl7YbFswjj1AmIwCyoI0hgejsnO4EPZdAkOEtWCDCOwQIk/QUx2jMxE2okwvMLR8pDmFk01PMUNIaCJnGAUDCa9h24UWvLDpiul3GAkgxxsVT7j5mVeUGD0bG5i9V8s1y1hiswsgLh0MPehqJhhSG9oKKAAepDqqdCsBTO8CLR9DakXJnlVJRs7QbYcGEPYmLy2WY2tghifIDL/iuidQWkOZqllZfP+ejue5yb2QRcBv9jhLb9jvDV3Tdv8hGDoXG5ShTvtLBayUl8ys0Htpak8lljgHw6OAwhkFlF/5Jz87gxk6FMgvGqEtS/5prM7AKb0tKj025/LM/PpQOCrJqZXuPe4AACAASURBVMqsx7XqswwjlIT/yIc/Uj71yU+W3e2t2ufLQT/RrSIwVAUZllzLAEIIdMeL7EABGIIZnkBP64r6ldfGi+U480zqekA7HtxqtpAjZCHlkP6GO5OFsgdpTVh4AeiwdQ2GGANAMGQXCmrZHAHualBlh3LYCTDk7OQIkymgbjlDtuxFcUTzklUBtuluZYZwgObYA/ZLhhjdgmttzKzRy8zQV9gA0IfGAY7sJkzSKP6sEJnV5HC1lr0X2DE6VNSrzIoyq8wuoviA1cFlnqgVh//vKXl4z2CGCpM1/EoD5PFewQqXV5YIhsgZXnbZRnnyk64rL3zh83n96wpNBZThEPn8WcXYqytxXfgJg+ptkdyJPukEhC4OR79yDrFzAaWSCt4h8o2ZbVTJz+xNPwfDRxkM+xB5cA4GUHnp9nZuyXEk2GMfWRjswggg5wlrJ0IUUlxddO+qJTeJWdx7773lno98tOzD/ZlmqLGBEhjKmAF5wwMKrQ2GbLsbl7K0cFCOLY3L+gqMXRfK2pLAEEJtAA2GQqFQsn2AdjyA4YSsEH/3MDKUnobIpYIdwrMOEhtUk6Ur5Oxgdp/QWpbv0OM2Gf5UMBypxQ6VUoTIOWfIUFfdJQC9mjOEQCSMHZAb9IQ8zoCJIVgADDMpXFczRDuWU5vJvKGDUx9cs5kh0iIMkWNZUFgNMLTGkAJzdd9Ic7gYxq8BhgDFNHeZr5LA1auN1d4wZ0AzEMJaONZYZ6jCkHgUwJD2XZEzPHnZRnnak7+ivOD5z4E9bhg+MF6IlA6TiDWK0Edva1c4OMzcXWjTOcTWgu+rxvGdVhT16+q5HP4aQocFky6naKbeIfJCefEr52HyUcDhVM7wV/+3n5l4nGJblLOlAwZDbI4aEjf1TVxsbJz+8S1MbpXjFirnRdlYYpNhOBcoL737PnNfufuuu8oBena3tqfAEJsMvcjIBWKmCcAQYuoVhMnIG5IdwphhXNZX5We4jp+XMQNF7GR7Z69sU1Kj8Hh7f0JgnAZDONEADGXjhfwhTRto3xWVZnr9hxVayI8MSmCWNljAptCoBQja9wmMGvYkqzKEypY2kUkidxiFF1aNzQj5O+kL/V+xwta9wW98sPFziNwYva6NwdDrg/nbwaCr5m2ovKl0hujGUc7QE/Tcr+7rn4rJIYdRSUq4qDA5g2ENk8EMl8flGAdBHS8bJ0+Uv/bVTynPfc6zBYa1ShxGGeLUtWDSct4Kd2l9lkLXOB4usOdifSedYnWq6Z6jpUUqrjE9YjYoKGx7qW+9m35xhecvfuW8gPKogOGv/RLC5AReLJq0f08VVS7wLjJbrI9mPMzzN/6rnmctjJa1ydKNbiOGS4qMYMUsH3zgwXLH7beXzfPnCQ6UjrEnuS0sgDHCY4TJyB0ulUMat6KazAFQY7HBY2sjskd0ogAMRzE0CWEyCiXoOoFvIW280H0CrWEwQxZTGCKjCwVJKigblTtU0kqVZBKdMHlVj3KTVwCk7GLNlrzQDEojKHkN556gQpzsujgzJSy8aGEWnSYEwABN3J9FWduchTmqLx8LVqRD0ZmRrquvh6+F8LwVuMxypTmUqQedraOIUlvyQnQ9HCJvRob7WdgPMOI1rC15KBYpTD481CAojkY9VFEI72eFYLhWNjY2ysmTJ8qzn/G08qxnPqPa+zOxEykdFV5aPWQWAE1p/qK4Ugt78R1ldjfcDsM8YmN65oLtEQTFWXF4up3tYWbwQSNvePWb59XkI0DDqS/x13/p52QoraVSq8TDBZBfu6twpVDLgAjeUFeeqiYBgJ6l4t8LKPu8YjDL2IDMBboLZWGhnH344XL76dvKuXPnIizUCiEsBYgbDJfgcM0weSIwHAkMaeq6PC4n1hdZC8bPaxBdL6jquosiRhlTXwihNcNkTMYjGKJXWTIbgCGzeAZDSG0IDLK9py8kHWsYZ/J7kFmnxMBsr4t5JnjvLMiAHcKwAb3LcK+htVfYd4WBg1vw8kQ8e0eC8WmeMmYoK7/mHGPXwZH2prt4eFMSINfrHB0oulahArCIHiEwlIGL4S5ET8fQW7IdL2Ysh/WXmaGq09KpqlVPA6w4A4X/nNAIVzOmoTFsfpbKP8KhXGNCNzZOEAyf+8yvLs94xtMjdE35yMrWWoXcBaOLFUGkBMhkQSwy0n1d0nNY/HASouGdDx/vpv7fLaBut7tHuVYvSyk3vPqb5mD4aIDhb/zTn58uoNDS3ng2I2QeUHtuonQ3++OFdqMCo7pPAio7ZujOBANj2HclJxsXSDY3N8vpW28tZ8+eK/uhvSMYphGSBkPmC9GNEmAIIAQgAgzhVnNiHf3I6E1epPAaHSjYJADDg8m4bKJwAqfr3UnZwfD4BIbIG+5yjrLygmSGMHCg87VyhyIjKjTohFco7LAZGxyjSQFkYFd08WNeDCJpSWZo8w9QYFdJSEw4NjOcvmNEa3V1CbNbjwZ1uAxwVSgYDEkZs2Cq7hTSgTgsLJgZVkYooQ0decgCQ2tIfSWGR5ERYmKgpuSpY2UwPH6C3uJxFYNTYxqgRXDmYC/lDA8CDP358f4Ahmsogq2vlxMbx8tlJzfK1z3nr5WnPvWrovVOknYDfF7PuZgx/H3eY2JtPRhW6c0jmbqmULmTzyQWeGFG2E4pZjhnPOZlr3nrHAwfDTD8F//7P6irxuEsVdWXCIb1jEtgGAFVkEONyKwi6qhE9htOLMHhU+1CiXkbDquRMwQ4vO+v/ms5c+YMwdAiYvSi+k8GQ+gKDYbL4VwDaQ2Y4NoytIcLzCeuLaOyjBY7gSFsvJgz3Jel1xZa8QIMOS4Uk/IKQlsXSZCbUs6QzJA6tgBKVpkFhhSw81CAi00DQ/ybAmxWhtUx4gFQAkM5Pdt1vIJhWPubGR7GsCixF4GcCw+uxAZC1BEh6ufWBczMkNAYI051/VoXkezJ5FZjMOTP4IloxxsvNzCsM1CsM9Rrra6u8vPivfNrI4gIsDm+hJ8N1mbqPmF1OcwmQLQNhmCGl19+slz/dV9bvvy660ImM2yxa56O+pzD3RTJ76m8YZqfUic8Zn/IHOq2J62AW9uPXViZfX99+a1ZsAfLNoEP93jpTW+bg+GjAYa/9cu/EHW1AKxqiKnTvz9R+wXWnaIzwLAm5QMMubnCdKHPQeWWPOV1GDpHftFhtHJMB+Wv/uIvy0MPPVh2tndqD6sT5ngNgSEcajQ4HmAIS/8VVCBHqijLx1Azk/l3LKdruk5j2NT+hPIaACHa8Dbx373IGZYlDZNHLzHlNbKTBTNkmExrslRNJqAI7JuEBeAn4wU5VCtnyDxZMEPkCzklzy7XZoZRaaYrOaftpXGpAMyYhQIgcX5rSloTzFBWX7OZYTtdIonCvK3AoYFhjExFRwiGPwEMIbrG3GgUT2JQfJ2sl5yIlpaXWUnXOXFIMGRHSFiycQRFMEMy2w4M0X2iyXgnT54sV1xxWXnp9S8oj7vmmsAVC/kb+AzD2AvtpwZEThulADYZ5dbHBwa2IkoGxQaChrqcrpj1Hmaxxsxm52B4BEiIVTw0avhXv/KL8vRwucvXPZgAY42IgWfJb+qFM4OoYgZvoEBJ552yNRQ3VQuRa+4yWTtlQETYhQ3yX//yr8oDDzxQtje3osKK6qM84/Bq2HgQUxsMmTdkAQWACFdrMMNxWV48JENUpXlSVpZkQQbGJhY4oochQBFdKDu7mI63RFbIGcoGQwyHkp1syGtkMctu4NrDq44eqQvNDGWFRvCKAVjqtFBRRBpDTQAkIEYfsosrNHWdESbTzxCyFLbvqaOFHSw1EZ+KCZHDVK3LE/IGqZEAsC5M5udaUP8xe7LD+j/MXQ2Gmm6Yhsf7uYJ14rNoAJjAUPnUw7D8V28ymKE+q74bvFfZd60wTL7sMoHhK254Ybn6qiujzU4mxV1ffUwJ7K1i2saaDUJuHXWL6XB8QksbVhPXgQWYGXfLT07R0sQKB3nEKthu12wOho8SGP7eb/zD6ZyhWUPdE27Na5ukMZwIrwbMkM5aAbBmec4htruKEVqKk6uYZpHyv2t/cfvpW0+Vz3/+82Xr/KaExoyuJJjWfaUlBCuEtlBguEhmCIB0AQUdKA6T0a4HYTacXwCGe2CCKJpAUgPn6z10eqDIMWYRBb+DZ84eFRkAQ4isZczAiXnM9wD/pL1Dfk3qDb1HtK3tYGYyc4HB7JgzlEbQ800MhqgsW4QNkHMVWtXiBpQwr6C7NTWTCisVfsvw1RuzX04Ruqcbu4NvFhhmnSGF5tIXAhg5piEGRKEdCNVkd6DweXshKl9V8vVwi6bLdQig0X1yoLZD50Xlfg5mCMv/Y+Wyy0+Wyy87WW58+UvKFZefrGMOZB7SZpiYGU4FyBWEpyOf4YzkCpjZlquGuNKQZt2hX+uRKtC6Jr1m0cDJNEVio/j3y1779nmYfAR4OPUl/v5v/q9RTR7MohjWTcITrl7cCEYskJkkbSGDC0NsMgVV/ItfRn4PCsc6lDyZNnB3BFDWnuMI2Sel3Hn77eUz932mbAIMwaqw+esMYCKjKsiQ1BAM0Y7XgyHC5PWVRbXoMUSWuStDy6LwGN0n+4fQGgIM0SmC3mRNx9s+mJT9MqL4uoGh7LwIfBz5KWBE0Ygy52CGGrc5Krt7qJQKDCm4prYOm16s0ACw6ypyaA/ZnxxW/zmHSF1hzFGRjRc+i5gMvqcsLM6hICzPak43rlunGKCxRhOOC7yS6JrMUPlDjT2Qi43DZPU0qyWvPu8AEDkcLOUMDYYI4ff3d5lb9HArMc1CMDx5cqOcOHGiPOYxl5fXvupl5fix9Woa4h67ysgq6vQ7KYeg0/IaG2zoMUnpEiw2heEzRNuzpDatBXHISvtcZP3toFjz8te9Yw6GjwYY/t+//UsTsqncGxUvxIUbJ2Dfy6k75GQ7c2IBoAsATsasQ1cax7H+JPh90h6mKnVmg00yI7v1D9x5Z/nUpz5Vtre2CtvU9vYotLZFkiy8AIYHFQxX2BVRas4QjBCjQhkijzUwCm43/FwLmHeCljyEsfAxXKC/IWQ2bsczGMKkQWAYxg3oROGEwOjziFkhmRl6FvWFmKE6T1T9BUtklwo0h5EzdHdJno5n4GThgWwQj5XZA74aC7BnM5RUfEqaU3/vvc7Q9mvSFlIdwM9o63/NQKmjQwmAHiIfBZQuVRLLJsCw5gxxIVgBBxhihrR8Gr3mWE1eXSmXX3YZ7buuvPKK8robX077Lt9nyATbv1sOcMiUZ4FhY20t2lGuNVhgyhlmYGXaIULmDIqxUrvt3Bdc+mJPw3CF0C+/ZQ6GR4CF0znD//A7/0zMMICLF6XTHV74Za3ViihB4mKyQqFKFyZH+OrJTZEBqfmzCo85XzgIqWQ3v1A+fPfd5d57P1G2zp9nEQWsgQ6LsTjtWkMwRIhMbaHMW8EUIbHBEKi1pRHF1piPssSBUPoe9llR3ifr24drTcxPBlMEGNLKC90jkNZAThNgqF7ksPXiOWJBtqrKHOBn6coCRNwKYwl+ZIbWBCpcrvOQwQw5cF5M0nNQPOdaj4/50bVlTezRBrucv8JZ1NP9tyrd+oqESD7Lp6IAlqvJUBxINvOlgOF0yqMCbiqgVK9FVs8hIdoRs02WWMgZYmYywBDsEGB4843fSO2hwUP52SH7Eq8Vw5tOG0xLYTzvJO5fK8pe9f7q+ueaqlYPKtHDTEEOkxuDz3vPucRJecUt75wzwyNAw6kv8Q/+zS+L1MXVsbJAxc9hrJxXlvJf3eVyt4nsYlPXQoAtny4WTTAnVSajrT4eX8eUOqlPI1kD7Kh8/J57ysc+9jEKsDE2kxuFrs4aU0BjLTBDiq5l1kAGyByihNfLSMCjqrw8JitEJZnD50cCQ/Qng/Vh7sn27oRzUPBfyGpQUNkri2WXOUAZNQgQPbZeeTGwQYTKckzREHkVT5SDxWjQLmcYYEiBcbTbUUIDRpi6TJg/ZKseepo1Ba9WlMkqDyhVARDa6JXFFA8YMvDV7qC++hnftK5fgHqT1oTwOopAAkOxexS4OD+ZQ+Vl7qoxtG7JU364RSHuTGLCTHb/4cBN9hQdKHv7OPCUE7ZofWlpTBYIfeFll11WrrrqMeXmV7+sLC+joq3cow5reV4OGZ9zcdPMsEU9+sku3NL8ibnGqg+Caffy/FyVNc4E43ZjTTMlcwfPydFx2ufp8VqvfP275mD4aIDhH/7+rzJMzlGyQ6sKXUbI7pzVb9t9HSMH3qU2PLHEQShew2+BrocNkV3mwkv9OfRek0n55Cc/VT7y0Y+U82cBhjtlf3cvwFDteeiJGI3Qm6yK8tIihNULBEc4X69goh+0hSGtWVkaM8dIZsgxx8jnofsE7A2DoNSnvL0HMFxi8WQHJrDYnxRLx5Q8skL7HGop05Aq+pRRXAD4oXjCogYMG5IsphZDwvyVfckAviieCBgVNrs3mRs+fA89GpSawzAlqPrDMIioBYUwavBWa+feoBLGX7Rcnw7NmKIYIMh/M0+omSdsv2OorHkwvr6ahBiHX36ZEFxDERCXm3If5D8P6NwNLaJYtNcSvsO19ZWCMaGPufyycu211zBMRqqjDTITmAmsrDVoB7L3U1/llemrDBjiTw2JM1BGsSXWcQ6DDZh6hlmEIh8+PcMUaPfvNed6ce85GB4BEs6S1vzR//NrUNxG+BaHXiycSBlqYXTh8/D0nP3muopkFe36sXHumpUmsOxzVI1hEnjLQvns5z5XPvShD5WzZx5SznBnh1VgSzJYrqDbNQoo6FE+oDvNcoH2ECxxTBnNyiKKJwv6eRyqyhjvuE+N4aRsbu/ThGELZg170BWiFW+x7KCVDuOJ0WJXmSFcbNSvzE3I3ym3Rl9DfjB0ri1G0UQi7GZcqsovwmnKaQyGdrBB7tBgGF0o3Dx0y1YhyWE3W/HocNO0hrhv07hp09VCl8lOjgaIezwdBl0pADVO7SLz4/HDarJYIIxdDYY0cAivSSoH0pTE6LuTQQNnSkem1caslA1JWrOHynuaqTNeHJfVNcw/WWOIfN0Tn8hqsnwM22jOXg7WwuPpcLiaa1dtpmVQLZZpazdS1DU1M8z5NRytCcXpKnMKrJzPvFCeM7PPV75hzgyPAg6n6PUf/4ff4Pdv59+ur64ejH04XC90Cj9M52dpEX2ai33qpPS565ApM0exQ91v+F88w/1fvL984IMfLA8/9GDZ29lhqMwwOfJiBMMQW8vCCwauYIZyvyYYLo/L6uIBK81ghuhdVgEFnxWSGgDfiIUUyGs2oTfcK8oZRiteBkOCHscABDME8IQtPpimTV5ZMsIQKIAUaWjMSsa/w7QVTjgMk9GdgY4SO9gAAMPo1PZdDMfwuCi0yNcQrtjSGLbCiUJQg6Gs/1tOraZJ8nCkRwBDXrcQVNPD0G13ZIepPxmmFdGHPHQi4mpgFCspjcw2BO5sJ6ROsrl2UzIUhzJmda+tYUzoKjWGT/7Kryyvetk3hK7Q+buW/1bYGgdw7UBpM2ko+46nD8h75P1WGaEdgdquiAWeEkLDvGLaQY1+pq6Y3HGSWGp8hle/8VvmYfIRoOHUl/gn/+8/bwOhgtG01zHFd+K9pRF7yUDrGhksifpUBjsTjyx3cB6t5pIctleWkkThpZSHHjpT3v/+OwSGuztlbyfAkJsK4t0Aw6ozDAbIrhSIr0eVGQIEV2D8Cm+FGD+AzY3w+KBAC3hYNnf2qS1Eax5CZngdEhDRKeIZKLWiLI9DfD452rQw2fkngCELGuhhDjBEUYQSGLC7YIbozgBoiu1FnjAAzlPyCN+RMyQ7ZBeLcpECkpgyF90driYrXBYzdOWez3WpYMhrFEqAKrqO9jya20bekL3okSvk/Qf5ZHq8ihnSlDVABqExDzcWljDCQHIjF/uWxkuVGSJv+LSnPbW84oYXMaSOY7TPT8f8GIetePt5YmDT8qXVX0Mjw2MrYrh1zmHtFNMc8IdcrOly7Y04Nh1oPHm9n4E3nHdufPO752D4aIDhn/7BbypnGCys058ppR1OTzoBhwndzChmpBR7MEzyG0t2KM6OpLr/W3PWNV+op6FVVCnl4YcfLrfdJjDc3dkmGGJ0qN7oYRmhfxUzk5kvFDNEeIz5yHDANhguj5FLxHB5eCWih1mgS2kMKsmTEeehoGq8DY0h5DUJDHfgLhP9xyigUHTNQklohgMMKauJKjIxkEwRIwOUi3OfsXN+YobDMDkGqaPrJQmQNREvLL9ibor7eDlDpM4/aX6G2vgNDHXtfamShdslhMkExCqtQd5Q41IJhiygqMDiEbIuzNU1x9cGK8QXf1Dfh7wMNf+E2kuYZ6QwGcxwdXW5nDi+Xq64/LLyzGc+o9zwohdwamJrexPSqHIcrX7Of3L4Fw75mLjXORYnZpmKhM7dRd2kL8xUUDNTzM+hQ8Z7qz3ekUjPHL03nI/360oyNSmvfcu3z8Hw0QDD//wH/1IOU7ma7GtUq7mWFTQxtKKZyM2IUlRdYc2fxEoUpqVNlh6r/SadWtuOg0p2mDhgMWGTbW1tlVvfd4rV5N2drbK3LekFc0rwuwM7RG4O1WQ61cjQlaNC0ZK3NCrQHUKFsQzn60WNBgAY+qMfsvcYzHC/bO8dcpD8/j6m46GSPI6xoWCPcrzW5I4xwRGFEeUMkT80M4wIsIb+Akj2JKdQGJ+RITJdayArwVS8VGjxgPlgjAol1WHC5wljV7pER3gtxqk2tswMWX3PrZjx6W3ESnbJB4HxqSKsu0QxrIbJLV+I+3GOchRRejCMNeDcoVKr4bqt/+JbVB51jyfKhKwQxrYCE09qHI8RJrec4dc++9nlhc97lkbIWjbDMa2eO+L3HgVivsbA2SZQs2N5BkN3nISZggCtr1IrJ+sCiKU7zlMajPtd3EdYrSjDyCG6lcxaXWWeg+ERIOGsAsqfvee35HTdGY/2ocIwhJAY2zKH/o3pd4MKWugWU3qkjhGVjKblLLHALKOpTJN3EEPF/eFcc+utp8qZBx8qOxBeb28zhFInykFZnGDcJAAe0hrZdqFYAlYIfSEBcTyiCBthsvSHmq1sJuzZJjv7h2Vr95AGr/twrkFPMtrxOAYggSG1laOyD3DjrHOBnVih+pQbi46zA3NSJhOCHoErcobYT3CqodW/TRpYTdUcZPUqB/BFGExxdsxCUQue7t/C5GD2YcTBnFwYIjRmaM6isJbbmodYdaiMkDrco6vPZPQmI+lKFqgcoirJ8e9k0DudD1Z47Jyh1pvcuzUmFBVlM1sUoFS9Rs4QBRTIap733OeU5z7r6YwQetkMP50wXNWJ2kjQQlcDla//dI68rzgrPhIYtues0htviRQC+xDSZ59RTe4ca3TA6U+etKfbbvqmOTM8Cjicotd//p7fVgdKtJDV61hzR9EbmeQJTqW4klkZnWKgkDMMQNJLwInsNHBeItjEDP2jK8xgC2zh03Mjf3bbbbeX+7/4xbKztU1APAhBcjkEnwNfWyAzpH1XeBgSGCm6lmnD4iJMXxUmkx3GVDWFyViy40IwjBnKB3C7Rq7wAO7XEwIfCiaoIE/YlgfWGGBYmSGAHMwx/kQBQJRIfn4ekO4Nw97osPuvfcsAXoJhFFxigDzzg6k3GU9vACUghtsLvl/bX+G1EYZyU0YeahYg8pRiCqOX1ggcm2GtCyisQGUwDCszhcxSLNilWl+DDjnNYzEzVFcHWRDfO0Af7XiRiAXjD/nO2toypTVXXXlF+fqv+7ryzKc/mUPCMjPkwdyxugyGWULjCzOtSeylNvUC1oOzppJC29itfL7tpo8UWWiKGz+3wLoPsduS6XOVN83D5KPAwukOlL94z29PbIagV2jzZHM+kJvMin6HE3EB8zubJWbNQNfyJgoRob0zA2xi3DgTE0CSGVYz0gkLKF/43BcIhDtbm1VaIma4Lz1byWAoJxvOQFlEPhEiYYmvDYZghwzTIEmBNRfygwiRAYYImym3ETtEMWUKDMHowrxBPMfT8QSGXuzu1SWQRm4Qn86VXshIIKHh7GO0oQVj1FwU5Qcpo0myHDPj2sVCkwYbNTgvpnGgfc6wr1x2hxLZIRMZAWbmKhEy04lIOUOAncAQgCdTV/43Dlr3JfvfVdc6CJPdYy6doT4D2go9xwWLBc+1tLTMnOGxY6vlqsdcXq6//vry9K+6jvfHOjLwV4I1WKsOaZkHrymcBIQBWDXsTXrCSGX3esQI4fNe8Gt3PpLBKRtbVVhthpnD7EZMHHLrvze/9TvmOcMjgMOpL/Gv/uhf9x0oio3qSxncqFqLBYIwlqe3HTqybCHYXNZFdSecyX/kjZy1qRKb1M+Zk+z2m8UiRxh2550fKJ/9zGcJhlub58sBJszFZLXR4Z5GBRRJZxgmV1aodrwlhnFihvgZQIi/2P5mhiiiGAy3Iamh0Svyhou09DoIwbWZIcPbicwdaOHluclwT+m8DAUih4dguSF/CTCkwLpKayS4BrvjxLs6ID4YX1SOGTLb9CGAU+DacogASQZoNa/VF1Ayu6/EfFGFHjJB5TLEzenqzZyF/ArD6VqjDeRnyO4TFlayy7WryS7Y9TlDVJMDYSQDolmFRNdNeCydJrwQCYbrKwyTX3rDDeUpX/F4SqzEfJEjlWFGl8N2uBxrdqqokfuNhy17ZpgGtAHjzLnGXATJzQlTYJdF26llj9cjP3/qhX7d275rDoaPBhi+749/p0prFPbWbWEaENGUQELFFi0yCVx11ZoouyWM+1PSieXejkuFhswEq2KxMkYTVoCvmcVHPvzh8qlPfqqce/gsDRs0OB1SjP0yOgAzhOha9gkqnKAVD+GxwmQOlQdDRLUZ8ztQZR6rMMCCA0EN0+swM7mwgIKOE0pr0I53sCBmOEELXugLMWSe1V58I8oV6nuBhZc+YwSFrcASDjR8zWi5A+jUlrsA/oeGpAAAIABJREFUQ7rUxKD4NvVOzK/OQrETthkhwmoMno/Jey0RrzA0E+8swjPzqVcCEqDIeXqetTSCAj+BoQoneFKAlSrJEmezOFbzizHTRjJ/7XjpaVhV5tS+UAWAGSvkl3BcrFEeiisrK2VlZakcX18pV15+srz6Va8o1z3+ca3fONoPU3pOOdB4fsYZEbLye4mrUwGtMsNg1fmJYmF3az+Fwo2N9rnB/NzeDY4WtPHifVRKGYjYhdCl3PL2ORgeARZOh8nv++PfTcywOTEPX0zJ4UHFl9cq8hzO6KUB81pfXmYNW72xKmOsu085wcwSDSFkhkyyK391zz33lE/ce285f/Zc2dzaZLEBXSgEQ/xFbXdBgheavBIMo1ACrSHC47GAcgwwRDU58lpMCYCdBRjSzgtD5A80P3l3HwYNkN6owwQ/HywsFuQUDYYWYMcur1vJMhuyF/YKoxJsCUw4XRfYhVlfKPG1iixRUbU4OzpOoDm0GSyqyLb1suyGqpUI4/pCQJx9LgKkIr5VUMoNupLce09SMR2u3jRSDXCUxVYwRIegMdHOISmHSNW0S4sdlD+UXrQaWAAMY1gUwRbtlCsrNGUgGF6xUW668ZXl2muuqTrFIRvUUswCacnEhkWQ+u9Yt+6FnrX5Wi7R4u0LA2djhB7/oACs3e5wWfuFO2HIGoO13vL2754zwyNAw6kv8fR/+jf126/J3EExWAtJm9d/lPDu9VNTIJeKJUEteilihF18fsVftUiSc1f6vRav7a8+8YlPcJj8+XPnytbmVtnd3ZG0BqLbAEMAoc0Z7Guo/zYwlBYRYKgOFNiPKdcHdghtIXqUS9mh6FoteGCGhxMMk0d+McAw/rsHcOMXhVfH+FBJjixC0vAo9VkLDMPMNVgfmRBCYjteQ0qzi95czwFpoa4LJXKxCSDNVWSKlqMgUaufYh85xdEuagigwy08gtkKhlmcrbDZYChpjUAzBkAFINbHROueLjOHAxiKvDR0+Vnh1vsWqCM3Gn3JTJGMymhpqSyDGS4vlRNrK+WqKy8rr33NK8vVV17ps3PaRKRGMC36yUCYD4nM+NzL3a9HV51DXibKOSW1qRBfNY66hdkcrYykP/QtjTRUMPQ1DICeg+ERIOEsaU0Fw7g4XakrSwCweYP11661+pj+zRlL60mcWOPUx0iASHkPEVWVx3pE8sbDKs5GzvC++z5b7vrgB8u5s2fL9vZ22dnZZsIdOaPRZJ/hFpgh/KfFCENmQ02hwHCJ7XhywSYYhrwolG/UDBoMHSYTDPdVRd4LcTZ+BhcFMzQYLuCVYfTKcKv52tFTOizzDYYe2CSXa3SRqPqo8Dcm4lForf5rYpyZEwdHyQmaImUwwxgqT8CreV3p9zAQXsIAFwvEahwyM1Q1Pzdjr8ww5EHVWENgWAssCKdZgQ5mGGEzZTrJpFclmWCG9eD1qFexQjh21yFQFQylM12E4Hp9rSxj9vXqcnnsVVeUm296VbnisstjebXwlDdkhpXXdDBtg2JAXOdWbdOHqcPZAJhyjG29+/X14bILDf/NixAuOC5o8U2GEUUrNtcUFVl+fJjXf/P3zJnhEeDhNDP809+rQ+S7am5NFjfxqA7XRuMFGoOFV2leHNK+f5eg0nMO9WZ+qLo12jAq4iM2aeR4UKW8/4H7y/tvu53MEDlDgCEHjkNawQIKJND4a+G1TBuoJyQYLpbl8QGtvpYWF6kxrHPQOMNYVl7Q+4kRYu4J8oUCQ/gY7nEjSFpD12v2M2McKL5JvLJgJZ/5bs/D58ug504ROlwHGALkbHVPH8Ow7sdXKoNX/WWYHHNT0BMjYJR/YQW9mMynQth0USEQMiy2+I1X9yC2DdacoTYyu4GCGRoMWVAJs173KvMb4H1DSxrGHIszri+/LgChu0LCpJbdKLwd5BPDppbKyupaWV2GW/lSueaxjymve+2N5eTGiYhWAgG9YSoY9mu1Dclq93fevGYRZULZSb+GuUKD6RD0vF2UK8SbiMM+yCmvQxwG6oRpYKhtpfer9sq2it7wju+dg+GjAYa3/5d/2xd+o1dVl8L6pvbK9cIGbesqaPkNxrojMdJOqkDa7jbUF8aJaUZiLRpXo5mD5DgPnzlTbjt9upwNZri7vSXggOj2EM7XLqAoZwgbL4mv5WqNAgrYIoTZkNlAXsNqJt+qjBUAbDsY4o6BUBBdTyCrwZAo5BPhdRhgSEBUwaWCIVghCyhNvKxEfWOGGhovBshWPOYCYfAsATZATvlEF0qkM2SxxVP0Yn6yZTbsRwaLiAFQQzDEa6rgZRG2t5xFNL2Fmr4QyZ/y4VWHyVdz11ZMIVBy9kkMnB/kDSmP6SKCSJBx0YEVCvjwHiVGD0ci2LPh4FpZKeNlhMliho977JXldTe/ppw4tp5WYPAo41+u1GYwGmgDWx4wHeZBnS2YFtuOAz2lH5T/CxCr0TjYeb01FSgbMxRoSjHArzsVMn2dlLPXNXrDO+dgeARYOF1Aef97/+3EgKYTb0bCMC+xXOlK0oMOB1s5LW72Bht8BCUK641V19j8NOtoSibboz0QG3Hz3GY5depUOXPmobKzva0eZYzchJgYeUOGyWKGOUyGVRc6UVg0WTyQy/VIf0l0gskAlORaAwPVEQfJo+uEf2H/j2oyNwIk3mCNCzVMdiiMxxkMSVWxuQmG8vgDMJnZaUPAcutQt1NfF+YMwQDdmyqRNZjEQgAm/AvBFpFXFHBIsIwODuWy8D8CZgbDFJr5yntaoZhhXJsZzJCSK1aUx3U6nivLBsM62TBGvqra7JxhzUjqoMRhh1/ivaOlMsDQ5rT8PcAQjkOrqwRDmLuur4zLtVc/prz+da9le15wr7qmusM6GGI2aKhKiBTh8PcR/lpdwNwn7cyUwlDY2gB3+O+IzSOQcrjcqsUUwQcz1CGpMNnVbqcq2BI5yBm+8Z3fN2eGR4CGU18iwFAbMU40vkgbvqRb3SEQqgcKoNshqI3hilqfCG7h1qx3r+6GqT/J+dq/cyKehzQstnZ2yqlbT3FkKIXXO1tsUaMPE8EQmbzZYEiQBACOwQoxLEoFFLqmRLCMpY5ngOM1QBHCa/gbblNWg3EAmpssMNR4ABZckOsKoXIDQ4dD+t1ohDkdkISj00QAJm2c8oLgB84fOhxu5gtijvIu9DQ9SU8UNsv9htrE6Fv2BuPIUNMUXbE6SrMdS9maPyAywFAi+dim1QFbZq5ZZuNuE942qCLHiVaGYTJzwowePDdZ8h+2EzJUFRhi8t7y6mpZXT9GMMThBmb4htffzKFeHRimVI/XeM69deFuBbbhOlYmsa4/V/SrRMf510b/WmHGlUFX7fvuFu6UJII3M8RmJHzyAGvAa2B/07u+fw6GjwYY3oEweepP60KpYGTsS1Iasp0EirKN0lXM+cdh8rk9pmeGGfhIElKBxozNecP93X0ywwfuvz/AcJvjMzMzVD1XhRMMjHc7HlggwujlJchqFDbL2CF0hvEJUBVGAQWsT6EyDBsEhsgZcjpxSGwMhhgfKmLB4QN1Ih6q4QQp5BMxLY/VeTG7JvkIQEOFOeYmtzknMQOZhYVm5y+wBAv07TgQUhHF4uJgF7xGDstUSakFk/b9CwQrANSRCxH6Rj5RRhNtbnLHDFlstig75Rkj99gfcrHzgXYMkSM9E4UTyQsFhug8WVlb49+1leUyHh2WJ3zZY8kMUQgzGLbDXWCGP84R1iUba7VFRmZ6uRPF4N/YndlaW/pxqIReUmCoHCFzxhEpzUop4RV58NZDoJES5y8dIhss52B4BEg4q5p853v/3TQYDsJlVxs7yUHGwZSox0Jo80piAc0qsvDzNPfnbA1WP2qI3fwGvTk1Aa6UW2+9lf3J21vny/aWwBDVZOQMsaEMhiqayNOQI0QD/JbG+Bnhslr3wFbUcSM7/z1a/6OgMaK2cOcAAmzZeB1wZGgUWlBFBrixkKKjQMwPfoXBmjnHWMJ1gyHcbfLUOjySHSkEw2CJEe4a7MQG1arnIVB11jKdTpqll4bIxwavdlUwnVXIXBP2KU8cV6VzGUJVnLezUBwi68QMLaep81BcOQ7DVz22jXboDr14XtXGzAqRN5PrTpi3VDBcRq5wba2srq8LDBcOy3VPfFx57Wte1cBwwAhrNXkw03gWCIpBZjCMvGdAamXbppoRVbF9MMRnDQj1bSoMbsXHCnfxOrxqMM4I1x6/Xz+Ejw/7Ltznzd/yA3NmeAR4OPUlfmAGGGqRzGZtdbG0XVM3tGU59CVM1WMlfsO6Jn8IAEUaNj/8fNKy6Vk1EDyWEaqKC4vl9OlT5fOfwzD5c2UrCiiF8prdAMNDjQwF+1s4SGA4YhV5cXTAqjKqySik0A2FuRwA1rhs7+6SGWIW8u4+9IUQXSNfGGEyhdnILUJSE2AYeUEZN0h359yQhjKJGeKD7dLKPgY1HRywv5dhMqrYVVKjkLexQYChZqD4NoGj2CBzXTR7lcFrvV4BhnVjMkgWCxumeOuhE4UsVsDj8IJMBmFxVMW4fR0md2BoXSGvWwszvS7sTWn+r5cSU5X5tYpFarHU78gMl1fK2vp6OX7iBEXXMOO47onXlhtf9YoKhlMMzOFmreoGSNENvHGBCoLRBGMwss+m0gotB5tzsbQKC/bf2lldPe7DY18T/LeK4UOArhpe0yzyYA4gNDP8pm/9wTkYPhpg+ME///cT5mSCvYkZzYicfY/ASV0kvSNbS9GRhH24UYn+kt/wdA6xFlXCy9ALCbffeeed5TOf/nTZ3tyixyGdnvd3qDPEZxhNDjQPuUzKaupAcc6QBZTRQhlTWpMGnKMYgRA5QAbbExVkONWgmryPSXn72KiW4KgbRaNFfZDI0kszlEOjaaFysAXIdlj51W6vm9+5QAGiOko8y6TOOKnFF+sQ0ceMDpzw/OPY4T75blajfuPKT6aukn7Xqspghk2HiGu0SHYpkNDnHI3D5JWuNcoVsgVvxl+/IH9nyY4l/dHmyUIFK+xwodG0OxRgwAzX19bLBsBwaaksLh6Wr/rKLy8v/8YXV9duMiwyWPV+u7jRFQoZwnpWig4OfBYBXBSHIp3gQTFKEzZ9Jr9Bft+t4KLTp+XBawrEyBr7yIEV90pi8LqbMtbDnKEZ4xwMv2RgmfmAqRPlg3/2+8HgZwOgn8VbnN0UFPeqR5lVzfSHCzeJjM0oBjJD3TwIZ8Qemx/iMNfYSzsEhhgmvwMw3N4qByh27G1fEAyZO+SAKBVQwAzROEEHG4CmG/t5YkMqo1wcwGCHNl6HAkOYu6JoDRmMQTDYIS3/o4CCTSXPbf9lqVphOAAXzBDhoPN6AXAAItp4RRteLSTEDBPrC6VBVKHBfoZgFmSI0d2S2Y5yXU282+k8BstFICZQZEEtWLoALMAwHGlmhckeFmUwxDM1NhhmwgkM4TbEV4tTlrk0rrPIqiEaAItfWi7Hjx0vG8dPsAMFOcOnPe0ry0tf8iLen/A8gqvNmN+NetZbLrBiUl17MwxZk8rBh0YtEKYq8pcEhhcgGK1AksNosXZdO5ENkwD8+y3vnjPDo4DDmWHyMKSd9UI1b5dyJzoR3UuckoiWxsQCULjbsoJdaJJPypDO1Gr2AGQza8XPd999N/uTwQzRhYLBUIewfT+E9btMGtifvIAh8n0BBYC4iPGgAYyI/Gg9T9QHkxMYApQIhjR4PWSYvF+WpCmE7X8CQ4fMAjtJuGXYEFZe3O0RNjP3F5pBgG4UM8jmCGiHDJVb14kKJK3zJNl52axhX9ZlAElLaXK+7EsFQ75dooGMJhqwLaZ/N9t/O9iIHIkhCgAjTPZhZzYYQuwoM+gcjLknBPMARoX7E44ehVvNieMbZePYcYbJGAn7zGc8rbzohc+jnMhmwXg8vzuGrwZ1ncCKlgMg41QWuYsCYBxoKtrFY4IBau0aXPU8Q2bIHv7YMLPyhcEDqijej/dyNzPMIbLfN57vrd/21+dh8hGg4SPmDHNIOhMQI8HHACN6ajEWsm2a/lHOFc36vRdJNsUeMsP8OL83hTMKKWHW8PGPf7xsn9+MMHmvHO7tMGeIPzJqQGGkB0OEyQyfDYYsqBisNXgcYIgwWWEu9IYTdaIQDMecnjdkhuxAMQt0JZGlGeVGxa5g3aUNRFYHUAzGRw4UbFRu1gF+zgESDAWKFmNbh2e2yJ7emCLn+R75vxdjhjm/56vJ9kHs+yig8LBiOgTFsrDqCuRQPpRhg4Ap5tbwpvSzry2/d9y3oQeLJ84XurDAx0NjuIKJeGKGa6vLsNItz/3aZ5bnPfeZFQxrji3mLCtcb/KxLg1k0OJ0vEhZJGYox2+lG6ZBbwYYhpKgAVszMhkmZ2sIPVVgcXV5oGmMMP2t3/5DczB8NMAQYXJeHBeSwZgZ1qpWZn2ztIJx+LZck+z9axEkqnZkAEEq+3bAPoenAoq7JvSAe++9t9zz0Y+WzXPnCYYcGQrh8f42WQzAEHlDhMQrI0ls2IuM/wYYjgiIKpxE3TdyVGJ+lMksLJbt3YNaSYaX9hQYMsdYyoHt/gdgGF1dNDPIYEgGZ8v/yL+yCwXi6zBt4FjRNPbTtl0CToXyGiqFwpHat8SsHGrFhozc1CPlDGcdYAZDEjsCWoAh8nv87mDiGoIq9zFbXxgAmMPllpN0TrFwomEtpgQ42I/R5sML48WyurpWjq0fK5edvKysrSyVMtkvL3j+s8vXPutrYmaK0gbNy1ArF69ZpTU159NygBXsImeo/vjI2gRrd0uc13Bmk00jKFkVD48EcsNoSKJubZIhexQzVB5SIxyaZA2v+bY5GB4BFJbpDpS7/vzf12RhZV+poJJftZ7W0IIFgOj37eLr55Z/rHm+mIBnN+f2vAC5yDsy3xjP6GHjVsEl23o8J57nvvvuK3ffdRf7k3d2dsruNsLknZlh8vLCQe1NdgFlYUEdKATDKvEQJNI7MMJdhMIQXaNiDD/DXWgNaawiI1f8/gC342fmSwUYVK9wKJSYISvHkTN0igGftlpVxQYS6xNrhJB8e2dHwvf43A6VLZ1R2576d+EM6/EA3IAIuXPOKSqTNReWDjWnIbxxwYpUSAm2F4yPJSmHzeFUo2Vg2/8Iq6OIkYsojW3qQisVaYtfME0XlSMtUAfLL5QxepKXV8uJExtlY+MEpTWTw73y0hteVJ7y5C+XZjJygRmwFGKGdjGtTVeGc0eKu5xc0CKIBlA7bHWA7XC79g37tX26GxAHzC9/zxUQUyGFbBSHXxx2NRSP9/62b//hOTM8Ajic+hIzGHbUvkJcXb5K9nPynE50s4h26rkS7dM45RG5V4KBRVuThhX14El+4NxhyvUwkIqKshfQ5z73uXCuOVe2t7difvJeKQewicf8ZBkxAPzMDDEQqoLhCHKaqIcyhyi3HIMhR34KX1hNtrkrQRE6QoIgwAyVZGkNOaojcoWuStYiimU3UYU0g1DVVAeCBj1ZSyj5DMJ1C3k5JsBGDOGO7VGjNDOI3uYuBHN+rA6catVkXzuCYxR22GWSKl4eGNbQK1yFktN1BsNm5hrML3KFOepoAKm1Iscgf1PKHRLEXXhYWCjLy0sMkwmGJzYYJiMl8oqXv6Q86UlPYD92+9NLhqaqwBFyEijpadEf4OJtkoQ9Ehi2PGNIbnhtra9NzE+LttvCQ+ZYrwW6/uLz68CL9xeg+vbvmIPhEWDhIzPDDIbDF2N9K8Iv535ySNXlYWa8U/WpYuQkRM4IFQ/L7q7s3BubjLnFcVO3eZB7i0Z42VhNyoMPPljuuuuDMnjd3GSLHm3fAwwXJvsCvgyGqZosHwFtQJzG0Bs6H0nrfXrqYVOq6wQ6QwiuIaERGwwwRIhMkwYMl492vJBnsICSKsgspkSjP8ZfcovUUEnDntgXjdGfkTMEQLoLYcgK8VgwQxu8UlqTJTXhC9gddJXpNCVAiwpQhMiuQWaH1o6G7EQK7BjxGmL1KLYwpeEOlDpfZGD0ELTQuGswJBklKw+m62IHZTWYlbxWTpw4KWkNZr0e7pbXvPrl5fFPuIbyo/741afuGJz7gON2RiWDHnneZtMOg2E8Ttcqg5w1gQI7/a7XF87aG5kR1lC56jHdm64+c0XMTav49u/8kTkzPAI0nFFAkbmrL04+v/LCYiBDMbIt/1tCPF+o2e40Fk0LXPC8FgovLqIiqHyitW3cogPbJIMUbreg+OzZc+XOO+6oYIiRoRwmH/25yhcKDBEm53Y8SmtoqYf80oTSmrGT/7ThEhiioszCyCFmJWPGicEQgKX8EPqRAYay8rKuMDpZcjWZvcGN7FBP7E0WYl4BYMxOjtCXt3EzOEcYkp/ICeYwGXNDGP6FZEcbKeQ7qVMI77Jy/sTA88Y1KOIztpxfD4a6cJ6HHN0a4VbDXuYItQP76n1rOOoheyG+57MxV4YDoLnXSGO4XNYAhhsb5fjxqCZPDsrNN72yXH3NY1TRmmJfAVy1d77dRzgjRUSf6olRBHq3ERHV8nDXh58ZZwvNWzU5V4qdquz2mlm7Q2m+3dZuqfC+AS7+/Y7v+tE5GD4aYHjne8Pp+qJPHmBYw2PIJqLVKOVEsvxl1lO6+qnEMPqDlzkzw3mYygZjbm9+Dop44jVx++b5zXL61CnaeUFas4th8tCV7Utbpkqy2vI8N9lO1wZDAAW9D+GTR1OSCJDA/Di/+JD5QcxMZngMhxq24+E2gA7C41J295nVK/sj2XkR6JBXrLIasQXlIlWxxibMmkBrDjFE3m13zew1puLVokkrjpBFBnAehnbRoCaTA4uDw8kmFSse6bL7WqBizI1cq2EaA2CfQqQLxAYlwxkywwa6zhO2DiUzw+iGrzlDiK1riIz3OxqVlZXlsroiMDxxXMwQBbGbbnplecyVJ9XXnJhgcLWqZ23FO602tfoZonKzgcCQa9mSmkhjNBMGGzpYjjMjTB4CXQrFh1GYAZJrIFotKQuKP7n75R3f9WNzMLwoXl38DtOi6z9vvck1TRS5o445ROscb7MMhYvFKv5hPiRzzP6NKcrQi7hTgIsz5aya5CbEv9qNUZ7Ra+1s75TTp0+Xh+5/UKJrzBqG4/X+rtq6OEwegeoBB0KxL5kVZYuulSFki1lKk2lhqvCBLhEwRNh2yYwBQ+QRNsvIlRPxDtA+p6rz4WhMwKM+MUYlACxcIqCFVnwW/KgkuYolNl51fzIYMO3/WW1uOkNXkKU7hO2XpujxucIpm19QCq1YwHF1uWrvnCtr3oZmSBRS62I3IDQAokBkc94Q2Tez18YS5XkYVZJYArmSLP1h9DzHlXX/kgpt0cbJfPNCWV5aKmur62Vj4yTb8eBniCFet7zuxrJxfC0Bm4slsQZTUUWHhFmeP7+YIX/HD93WsouGXajbMbUEhsH63abnZ2rsTl9ClyWvRELsvY53Za4wOeGk13znd8/B8OJQd/F7TBdQ/mKGUcOs50kOHLNE2lMJ6LQRZz3dLCG2U9Y5eZ9PUI8oFR4vcDbIbbfdVh74wv1lE+14mBWys8OcoWdpsOeYbtcyd8VEPPgZonAyxnAhhmkCXEl/zBTUSgcwAthhVvIeBscfCBBZOXbbHsEPmwmdGWM5VYeVl1vxVFRpACVSgpwjwlr3qIqVOoWAnKKNXgWaTWfYjBsOy344XVetYeS1XHThy6beZLKh1HaJsEyRckuMCAzrl2KXBt0ltZvxFAmlgLSHDqlj0DzJYu9cXhUGMUiHPS1RQKGNWhIyGzmQa15aHFNWAzBcP4EweVxWV0blDbfcVI6tjruBZW3d5DC5FVWUmgxg7NY24/TGJq0vTADa9IbRShehtgsdeS+0fLBZ6DQx0KEVg7xYNArrrtpbnnOGk/LO7/7xOTO8ONZd9B7/7WDIWKtt6OERN12Nm7749T7MJXnOSQhLrSFEWFmNAfoTmm44KZEJ9nD76dvKF7/whXL+/BbD5EPYeGUwZKisKXgKkaUzBBhiAyI80+xzhHdOUivcY86QNvyFbXi7ewBDMURXjplbjCl5GDovk9f4TAyRWwdKl/8JQUljeRp6VYfE04YLRSswU2nNhoywOmAbDIMdZvAT/mpzmxnm2/R99i2VwkV10IjYBSgq0cdqaU5nuAfZc5MZQtOkQvenA5fb+8zw4zpqnIOkTewyCUsiFyp8QMEMYnkMMBQzXAczXBpxbvIbX39TWcVF7SRe2gu12GF5TS1Y6fUaUfQb8ppzKG1ZTiRyUutkvZ68TSF1/W5TgSbnCDuQ9uuHaw3zpBR+670ZFGvOMApv7/qeORheFOku4Q5TYHj3X6o3Of+ZXRkOucCMvIeuWwIuFOM6ljG0MVJi3flFGQrwQVE56UHP723okYj3ecft7y+fve+zZXPzPHWGyBkWhMnMHyFEbmAIGy8yQ7fgcdqe3gsYol1TyJoQXFPioqLH9kFjhdAUorJsI1eEy6gkgzFReE1JDtr4QmMY1WSxQAmV8dkBts5JMce4IFZYK8YhsdmfUThxTpHdKJ6BEsUX55fcedK5q0R4a42irtOFwZDAGKzRkpmOGeK7Ypoh+q9tzBBgyMe4iJKKBLVNj5c6LHV5V3Hoqv0LBofi1srSUgXDY8ePsfB1cuNYedMbbqZfJd5XZd+GFKclBH0DgHFEPKxBizHqe+yNSyrTy6FyShXVXG3sk2GrXQ+WTXiNThvZuc0OjWuhZjIp7/ren5gzw0sAu4vd5b8DDH3STmFndxqKlcQWCkDM1WZvLG2eRP8jdFM+pU1T0zO1xDuZSZrm9sEPfLB85pOfKuc3zzOHeEB5DcBQ83dRQBm5kuzuE8xKjjyhNZO4Xz21xVHIqMDyIKxGXzKqyvAxhGsNiip77CkGAEJyg/eJEFlyG5kvqCcZTJdtfQH6Zlp71FlK58Z8UXwfAsMoojBnGYYOrhLHf23jhfSARwE4NHZYXEPiFCbXELF+kRlTHQQ0AAAgAElEQVQMlSYwM2wHURxwHgSVlgEVBiTTnoMieGMXCD4TQa435JeW0TlD3rsyQyo984jTCQ4wgOG4HDt2vJw8eVkBGCK8v+KKDYIh3CUzM/SZnXOErdqrCjuvQ86FpxUgowSttXz+u6jBz9VV7XubrrzmXZRzscbvyWE1VptYvo0p/Lp9ccbfybd879+Yg+HFkO4Sfj8Nhn8xgxkO5AkZJXJy+EJsUuedF5oWCSuoNVyylCaGaE9ZHaoThXkrbyKn8viiAkdsqA996EPlEx//eNk8LzBEAQXSmkcGQ4fJdppSIUUJfbFTFXMU8oLBEQxjEBQt/1lFxpaB8eshq8nwQGSGsoJbgGEUWnLOkLnBkHYo/1cNpcKnEFVF6Q6ldWxO15bKaG7yYTnYxdxkjwpNusXabRJVUW62+JNYWmWGcZtC2gg708ljeQ0OiiHzB/tjLdddJ541GF1FNUxO1mBgdkxLKqhmD/AsZoj1szQa0bILkpoNguFx3h8zk9/4+puZGvFVdFgZRDDC4VYV9IERSYAO7HiY84FqiRMz1K1mdTWQdntjgOJwP2SWOJVH1JNV/SCYYdUUVsch+1H2OcM5GF4C0l3CXS6aM6xrf1BRbouhLYz+4qfbjYUuoqSEe95EF3q/3X0iZJX3SUjCDIajBQ6S//jHPsb+ZAyG2tvdKRPIa2LkpJkhiifoVbbTNQsnUZ1W+ywAQExFi19ehdT8HZayhSotxoWyJc8+hsoXQn/IPmaCaLDAsPgnQAQzzGwBL6TeZ6QIGjN0v7FnfxgIcwGlgSEYJDwcPR5UesS6ack6Xe2PuckhP8nfvcwQxPzwHn0gqPNEG7Fdk5iLnEd9xvd4SB/DAMrQJvKz10NGr6qcYnTvRfTgdsgLg+FCWYV91/Hj5cSJE+X4xsmyMAIYXl7eeMvNZYID0J+90xTqNZ2DHFaKu5Df50QHhlnh0+cE3evcGOfgu0/XIrCvAbOjgKCecuZpTNC6UlW5zVIFjnMwvASku4S7zGjH+3cdRxg+RzsVLWuZBr18oSsptFI/EtdpKnH3EhcCx/72lrCvVVkWPka08PrIRz4SYAhmuCXnmhlh8lKAIWagQIytTdlkNSnNyX3l3B9AETlCMMMmrcFsFLtcAwzj/lA1BrhRYB3GDQyTo5sgEIHtfBkMVYVOekJ6tYoV8m/klFxIkY9hD4Z4bnerEMSqFZYdUEI+kvK8CDdngWEVU+e8BL+v0BSmtkmKk0NrqO/VrB4sP3SVceVVke7BkPNn+HwxAyWMJijSh2gezHB5hWDIvydOUCh/7TVXlVtuvommvs5bD6fJOaedGZ4BciYYRj90ZYaxwDPoGVwFVC3317H/gaJimE90xNQm6/Vg6J5k5xHZblkWyrd83zxMvgSsu+hdZugMYyBUZYIzLPrT7/wKXhgGrXzy8rCLgojZxrDlSbshVSvTW+/2XgqrDMMS96KfdVQ+e9995S6YNTx8VmYN0BkSDDWMXAzwoAAIOQKAOkOYMzgMd6hsJSBhoYbILFSggBJh8mEZq+0uCihoAKNZA8KpBYTMNuRUDrBVkyMlwA+n15CBQ8sZAgzb0Piw94pKctMZhgyDNv9qWYO+ktPyoliQx0vi++/a82oyzeEgGy1nHFBRzEoFFN1JITTJf1SLeaSwkDIqh3FtEPiaVVa2WMEwMsMGQFwjirUBkgcyeKXLjLR3eErIoFaWlsvJEyfKxsZGWT+2XhYXR+W6Jz6+3Pjql5f9fYTJqVVuUD2u4FcD3hYBzCoY2jlmgeNeowtkyLoD7Louk07b2fKIs8Lk6jxeDWNb8cTP6fRIfv/f+n1/c54zvCjUXfwOFwFD0XwXLPLTZc1a/zJa2BUMGR7qorZwK4KTbF4Y3STDOl6+6M5R9e9DxRX8QdL9gfsfKHfc8f5y7uGzMnhFznB/lyp+bCqJrg/LEofFg2FoRnJlhuGa0gbIO3uIXmhVd5kzZGUX7A+iaslrdpCzY1XYdetR2dlF7sdhrwBSrFCfwh0MYhPyBGxhsqQ8ygW2SnOfMxQTaYYNBwyTp8DQUqUQxss2LIFekojwE3N+h6WGBsIoXHWdP2J97mAzEPKzgRnas7DdgdcrX8vMDLVOdLAxTRE2F7VqG98aXDNXlgGGG+XkxkZZO7ZOFcBTn/KV5YYbri/7yBmG29Iwx9cO8CpaiaFdcU0G4axl0cxhBhgKuOIKWsQducJZjM+3DYGyA+WpGczN6t+sUFX/NssG3/e3fv8cDC8OdRe/x4XBMHIY3VOkDfxIT52BUBViV+oECk1j1jaZpGvTUJgXct5A9WTFYyjVAJdYKGceOkPh9bmHH46WvC346ZfDGCTvDhQxQ3WfABDpVsPnCduo6IbQcrcJK9rxMDcZlWP0JyPPp7+07CIYAhjFAA8hxo6BTgyzudPRnufmiBgkH6JsDXTX8SPATMyQleYw0bXfYZqDLD3ivsxhmc9UcaSGiAPwGw6I6g8db/JoQeP7anM8apdQgIDAMFf4dXySFYZ+VOCv9knkDDk0anC99U98/2GuG9IavLKlPx6xigLK2vIK2/Bg0rB+/Bh1oV/zNV9dXvh1zysHmIioD9UvYQPYYH1rgqFF9u2/3cEbRsLU+8X3GxF+zcUOp+V1eeH4HEMwzgDpn5VCsZxHjJiA2A2rV9Q2B8OLA92l3GNmO97wAhIO+jWl83kGjdM1M72PyXJ8cFPxx7YIDZjbtdzrPP22h47IWuP2PLTppjgE+pMxP/nhh86U7S1Vk9GOd7Afg+RDWsP5yYswbBAzRJhs3zhsUuoeIx2gjy4w4CwStuOFYUNMxqOfIdr1YM+P/OTictnHWIC9CUeI4jmYE4wgVDlT/VEPsjpQ3KMtWY1Zn6bbqaUvDD5TT7JZIEAQYI1BUDl35bAu5w4VjquYUk0vXFuuRaOA5inQisIKix5VHh1dLDJSlVRGchrKRHxf39+jbZwaiffBYy3CZeUNI11BaU0YVBQI5sdldXmVHSgnT54sx9ZXCYbPetYzyvNe8Jyyf4Cu8chrd+GsFYMZ8FoKoGd1sx2xq0wprl+ekIfw4VIKKM4l8vqnAg+fa6BTVIjeu2vXbplSyrf9wN+ah8mXgnYXuc/Ul3jne3+vI11+fKge6tNVOUEAYltEOt3b6df/u/6qlmlj09STuskrLJl5pIqzf6dcZCmbm1vsT374wYfEDJkzBBgiTIZUQ+140KFpfvICk/EYAoXNJnaoxBhhNqQ1DnVhmkDAY5tcMEOOCxXzQ+4QzHFpaY2WZFu7AALlzmTSoB5lnSae6xEaRHeFmBlycLzsujQeNAEkrf8FDuxSCOdrW3e5iuwpemLoQUnDcKBLdaSyWb0fvweHxvnnpn3ybzlLzg5G0Y4nUAiDXrPEqFBzLIi0VTpqonglMEyhsiVOfOv4LiVxWV5cKstjFFAAhhtlfXWVrkPPee6zynOe86xwuHFy22137gSKrz8x8WG3yuy8odZ1dcg2GFZJTLg9JIlM2wdNNlN3hFMTHBofg+cjvy5W30/ry16JczA8AvQbPMW0hdefZdeaYHNRhewfq0VcQdAQGNReiXWLRXta6RxRPR2j79W+ce4skZNLhePu5ad0bYFgOzu7BMMH73+gbG1uVjDkpLRk1ABmiPnJyBUuoSeZs38xHU8VZYf20tcFa0PYCkYI70UOaVJ4THlNVI/BChEmr6wdIzPd2t0HxEpAHZM9HDK6sMHnj/nMMmgIk4rJYdlDMSTMGwyezhG6OyXnkwCGeRA9wTBt2ro50xD5WvGsed36gE5hWg8ey27i+nO2NI6OZOmv70xg14orAYwAfbc5S1gYOUIxOTYsRnukpdma5wwGfcD7jxeXysp4uZw4cVxehhggPx6Vr3/h88sznvF0Wn5ZuJ2rxwo861nkN1m1qrMkNxnQHgkMAZILTl1EPtiHnnLCA4ftSDOIsXv4VbzDmo/059aBJ0bv59I7+/YfnDPDo4DGGWGymaG+dOdcpiNihRY1JAgwrALWOOkvVGgZ5gLNlqTtS/mnuhJbWDkE5RbFjQget912ujzwxfs1B2VnuxzsbEcBBbCEnFQMk+eG07Q8MEPgXuporUn+OsMClWIYNQAMERbTuks5Qpq5RogMreHK6nrZ2topO5hdQvsvmyFEPtD5PIdwrPKmkDkqy6omy+DVYEhGaNeaLNQ9OCi7AMNgk3U+TT60Unhc0yGtUtK+WkuhZuRyrQs02+ThEYJ4nUmRM6zMuoGPxwOINCYWHo9n6SleUweToItgyC9BbZrjxTFda06EzvDY6gqv3zdc/8LytKc9hSa9rAOlz64uoCEQtiryEPTyOsvhc04jZfCks07sGaZFsjB7UFXWYaF34+fLj8/vRYeAh2IhBdKYrsDwJ+dh8hGg4TQYvvd3KxdzuKS8Uv8n5zz0G4Mjgs0GaH0lj5e+eyKxQD97L+adUU+pj51MbCnVnk75qUm5Lcwatja3yh7nJ28RDFGmBUdDEQWhMgon9DEkGCK5r/eHd4NqphaqbuPsZ7bWISd4yMl4EFRDZwiGSEY4US4RucHx0mrZ3t0L78MIgyBBibEBOa+vjaNxoGIQ0fESVWIzPfkdhltNMAS2bkUekT6GexgTEE7YqWjSbeCck4oPma9xxxQj11cLBR61UPONcUVj3gleRzUt9WFLlhTXPPmi2azBV08T8SKTGgcir0m8MBMMUTxQxD0uK+MlMkMUUdZXV8pocaG87BtfUp785CeVCeYSsj88rh+nGjbwqSsxvu/BspzaWj3o8RhIQKb0hZmhnzu/ngtAQ4Ct6yscyFUBD4CMa8NulPi+q/yGD9R9v+Ov/9QcDB8tMDQVJ8Q5mT5okRuCYb+5VQypotfBFDyDZyUGj4B6w3yhF6VFvHqPZpKaNPf+999ePv/Zz7El72B3t+zvbBIgOJj8UHNQ8JdgGEAIQGzvB+zE5hAKmyWADtEz3axDWA12GDpDgCFkN8gpLo5XmD/cQTdIiK4JZlEo8VKm7o+AJjBUtVBzNgDuADiFw57NYYbgAUliTARph8hRXCHI2oQ0M5M6OL6xEoKYL3gCSB9znZ1XOtIMkjhJRDBVMeb1D7MGX6M0PliZwGCAluM4Xyg/yRC/xzHLfCG0THHQLo4RJi9pTOiJ42V9bbWMl0blla/6xvL4xz9OjkP4slP7ZiclSswsH+Sz9tSFmOCwUILrF4nd+Oy9rtDXooLdDGYIMCQJiY2nXGLMvKmT8XpmOAfDI0BCrLOn/BR8mfXnQ7+wtPDB9/7uxA3ndRE3ihSedtoNFewSEg6UDJH+HvLB0C52dLP9Y0pmo5hKJ2a8lzyhbVhEARh+7jP30dOQzBBdKPSFw2IFGFp4bY1h2HeFtMbsUHGWrMUYoHGtQ3QtIwZ3oHAmStwOQAQILiwu0eGGYBgAmMHQIZsYZ0zeq9IJgaEr8wJDvbYF0x4A78Q7wRA9yXTCsRRjMAkvLs7MTekLFyfCsIDgPG67CP0CRJjsvuJ0qlQTW9/mS1kXXe00iXwhUhUEQlSkgQmecKeCkVcS5nNDdH3i2DGGyqtrK2VpeVRues2ry7Vfdg14NplhDouzU7QByQezUj591OJPeGEwHIJdTAyLcNzM0M9T5UEJBCswBouvYOhBtaErRCa5tvsNcobf+UNzZngUcDhdQPkvv8Nd6IVRmZnKqcoHpQ3D035wcTNomQH49B2ywu5DxFqUpZUAsL6PqVnMLYfY2KOSRJiD8tnP3McCyvbm+XK4u3NBMEQBRV6G2nzebDVXFRpDfk6yQeQAAYYLhbOmyAwDDItlN2HScIAJegkM+XmsIYz0EnOFEkCTgQK0k6tNHfkZ/ngOie14w+83WvPIDKtZQBu8fiEmwttjY1U93gXA8GKLDcWh4WAwAWR8k2k8Q10/ccaJe5uZQ4M4orekcoYOtOXlqOszKSODIcxd4WW4ulzGSwvlllteW6655moOkML85vrZ4xDNgNd+bimeWZ/TYJiZ4HDN80CTFVHoAy2ZaVrNYajcpy5iDZgZBnOVvjByhvWQiwH2AfXf+UM/PQ+TL7ZAL+H309Ka//yvm/1v0n51+cMZGyafgjmE7sGwMbz23hzi5ndrltjmrJilKjnvwo1yegZOWkCVSbn77rvLpz75yYKc4Y7BkH28B5yWJ7OGFiajCLrIaqjQWBXNLB/xRDtoC9GDHOYM+7D0gmMNBNjoRgFIosCC55FbDXKIZoZkmBwbKZkNe50tq3ArF9sW1aWCP+5NppgaoBkymswycG3AHnd3NRJVTLNpEmeBoSvQEvbW5GjNFVyIJV1oTdG5plbiI+8V7Xi8Ymk+jnvAcyJazDPyjZHHBTtkfjBiEIMh3vHiIiy8VspxgOHx42VtXdKaN7359eXKK6+gTIotgKlA4Z/9GTowtFHxIHmodR/axMqshznDVA0Wna9pgAqkA9F7BtN8H+oUE3Drfsn+vz5/C5W/64f/9hwMLwHsLnaXaTD803/VxQqd2DpV44QaTAy18KINAetPZGv3Ys8RwBLY+E1qFnKCSc9jdpBcOxNiwJJWjd5KdViZlHvuuYc2XufOIWe4U/a2NtUxUMGwhclghhwAtYCOCC08d7qksg7hUSYJsvSnzT+NGuRYozAZVWWBISrNCK13w46r+uSxVW+BW5VEIoNh9exTmIxQEIl5VMjtZ2gXmw4MObHvoOwBDGOzmCEON10FhGoUcXRg6Otg5gceB32lROzR0+tLNrNKrWspZhhzqwdgaDstSKGWAYbHBIYIk5eXF8s3veWN5fLLNyhS5nD7FOXopWtjfQqLdbjmiKcDzEsCQzFDSGv8ET3DRoeaAM3rNAMz0xa+Hq5Gd/lEO5urtbMeZLH252B4MZi7tN9Pg+F/CjA0MYovv+Z8cn4wsudNsCBoyqlAJvET8Wj36OvTqhp6CE+T1tARJeifXKhbJ4hPbWsatRkLnWvu+ehHy/lz5zgDZW/7vIwyEYIehsFrOagzTxiS1ee26JvPpm+RqYA2zQ55chZQMAOFQ5zE8timx2FQtu/C/VR4EUZp03Eg1EKMA0h93P5qJahFmAgx94FGDSBEjH1s38JsJuruk9qGF9VmFw2m8l4pPP6SmGGj4oMVFuGwvQ9tTut/JxNefrokq3Erk3LF6gQSGEpao3qMWbG+BEwvhLTm2DqqyccYJq+tLZe3vPVNZePk8Vh1qiZXphWMS2A1aLNhNUcfqa6rSAH1B4rTQqn/Pq4hw+RgciKUfU6xhdvBnIN1Wm/Ka1VnrLSDnpVqRARkjepEUVeK7vPdP/J358zw0vDuEe81DYZ/8tv8jrsq7rA7wQAxeOpZoZXAsDfEfKSOEj+ls0XKyju5rryUui7CmJQnethDTbSBPv3JT5UPffjusnnuXNndwpS87XKA2cl0Wthn691iONjkfCEryEn+1oBQlU/JYuxwDX0hmKKAEWDoqjLAUL2uTXKj3J7F22JMzv9pk+AOAyYD23+GwHK6zvIKMsU03a6OB006wkdK2GNzhQjvSwuTLwiG8cWxChruO64su++XtC/Ch0gSOhDwBByCYYjhcTVomOG8NJ3BtfgQJmMGCqrJcLleWRmX9WOr5a1vfXM5ceJYKdQZtrxyn+NraZbh7ujWsNla3KmOHoiIxP82gM4Cu6lDaKA3HIbRF+xuiesvj0OkQZQ/xc/f86M/MwfDRwMMPxDM8EI5o3p7Cok7ZqEd1p3G0ptFfi8RLh/FSWbYZWws9bCMBhsAQGovv+CPAsMIu/Hfz3/2s+Wuuz9Yzp89W3Y2N8vh3jZ7VSlRODhgJmmMtjx2PohtQoqB6mNL5AcpjAIA2Bw+Fyz3ZfePwokGywP8yA4hhTEzDJcW5gzr5DU4TDs8DklNNVvowZCbBJmvmCctaU0MgUr9yW7eR5jM2ScGwyTGNuBkQKgV5Zz6iDtmpv8lrTF+eWDyYl00bwij3Do8LK+bGiqjD7wZeMCXsGo/xa+0pqrDhQ6/1WWZu66vrZWllRElNm97+1vKseNr0bs+yNs4f1gZ4jRY5s87DLEbGPassIFha5ecBkixuFlSp5rnTa43uVhDtljnAgUzDFDEc87B8EtapRe88wWZ4SOemBdghn6MNrLQj8yQIWZORYaY9qKfoY2ZRIgMMMSf2oYWDFZMMxb2ZFIevP/+cuedd8j6f2uz7G1vEgwhq2GYzPKGmuPEDDWHV/zTfbLxfj3YKEIrgJM6TQBssupXC94CRddszWPXCZ8phkS5BzmqydFXYfPWWczQGwRM1NGXwFDFEuUO3Zssu//KBKPqSAbhweNJCoV3RmboQMv5KYeIF70uj3AH5gYTGA7kU5pno8cL4vSHpgwstGh0CopcFF0bCgGWEfp7BMHaygoHQqF4srS0WC6//LLy9m9+S1lbW2F+ODvtOFeYc4ZZ4ZAP//rzgBkOq8nDx2RWl4E0V5GHt/NahLmDhdtifPEN+RDk4QYgjA6UaPDEveZg+N+zYNtjLwkMLxT+dq41cfE6FlL1Vn1Y0musZ1eTa4WY4CSJhvqH0YUR+b/YQDWUDq++s2fOlPe///1l85yY4e72+bK/Dxt4iWJHKE5EYp5uNS7MEOSbnMMmDRLAWmtoYbVUFAiVwQbR6Oe+ZMxTBtBBWgLM4c+RTrI7jSblxYnv3x8qP2oQkxbROce4PVIEnomM++R5JwI6gSUPoiS6FgKp/N6FyUcIhmSDsTDwH2e2PISe30MUU5wLxhlEbh9Ca1xmVfx1bRRsiBFVeVdZKGsrq2VlZaVsbBynsetVV19Z3v72txAYc/a6MmJ//rR39NH7JoHuUM858nodBUztfo0RXigs7kLolE/k91EVANGBFLlEfWzrCwWCDI/5eN0Xf773x+Zh8lHA4RQY3vEnv+W8bKuuOQvdyqvhvtLYXv1pwAq14MHD2n1n5Qz76rI6EKRpdMIat0WYzHyhdHmtXBN+hJMJbbxuO326nD17pmyfP0fbf/TsihlCjIvNpnyUZ59UvXXIiSwg1nv12Es8XFXj3RgbCiAEI0RFGfIa9inbbosSmZDQxIxbPJ4dJg6/Uy9rzhmaTXASHnONEZrFBmnzlKPAEoyB+z06UqrEw3mquDbsesk5wwSGLufn6+kDInP74eKLWpqsujz1GGAYz+1rTslQqizz9ui2oHMNWOGi5DSeKqrHIkxWNdVpkdWVlbI8XiqXXX6SYAh94Vvf9hb+LGVAMNChfKgDQ9xvdg4x5wSFo815ZsgKdYAFezOri8fMZIYJEGcxwzjJYgyEQVCHo95HY/bf+2M/O88ZHgEaTn2JtwMM02nY+vFSZcEnZOsv6NT7DH+CCikUslJsWlJjsOnZogs4DpPz6o2FaxlMWCtYDoPX3dnaLqdOv4+ehrsOk2l4KhsvPFSbDWBoI1FtiqwxbH3TwQqDmEAraFMGbG6ExdQNUnJzKG1hJPo5b5kVwug3dg4wQIAibBZDJFNqG1i+eALD1qFSWWNYeDF/6pa9VDyp3/9gWHynmbsQI0xJ/ipZsg+h51mnQgpei/eLtkIPjmKQG2m7xs5k+Op/54MRGxz5Qs6RovGuvS6j+hTDpImnYdaAMPnYsWNleXnMNrw3f9ObGhha7dAd0FFeNsASnZ1m6Zd+z/563abBMX+fDSwV4lYwjWug1EaNnSJakOTGpNXONPgllWtoQ4y+5zYIqgfD7/vxORgeARZOt+Pd9sf/MphhG0ZcCWFOts/KL2WGEVeXYBh9qxGFpvc9zB32/3ZoVbv1wxaMeq6qepHPTAVDGK/u7JTTp99XHnrwIYqukTOkFf4hnKA1YKgxQ7V+qVjTeGa1gTBoUWeIHCFACnlBhMvqRmGYDGbI6vFhyxkytDYzlJxDxqBh2VVnntjPrn01CnNtwtAPdbJLtTtPasiccoXcmG7uT+B2UTBM1zgFAi1KMBjm1RebnRZeqZpcgX1QbBPm9x1Eyg4eCgjDbBdzTiSEt6ao2eADcJcWFwmE8DQEG3zyk7+ivP4Nt8iYNw5Lk7TMrHMaU2mEFmHMyh12xYy07ivAu42yY44KnTOjnMUQfbj5u6pdLPzMLdUhLWJ0nvAaiRni8d//Ez8/Z4ZHgIZTX+Jt/99vZl4YIOFqcK+b6nLjKRneMctghv17nZUntDQj3zMmpIVxq3BJ7WsVDMPz0PIavDaqqrfddorzUACGO5vnNCTpEGYNSsQLDLUlaQwQEp7AxP5zB/tkyMsQVHlD9B6TGbLLZKHs09w1cojcv7blkvSGeUftZ/kXBhg6TMoC9plgGNpAu9jUOclo+WMeVQyzbnwn5rmxwrSg9rVaExfvxweZw9p8MpgFGlSHNN4AStALYBnE1Gi8qb3sUYwyE/fF9GjWrprMp2tgKI0d2h1HZWk0LmtrawTElZWl8tSnPaXc/NqbCnKOyqm1gUrdoh6EyTVvmEJhM7UItFvko7Cnhv+uEPt9Se4UzDAiqHqfqfyjPgsNHgLw+Z75Gs2/sA70ihxyyxnq883B8AiQEMtsaNRw+o/+RVzLxgxRxTXTyPMa+Bai4FDDhu59OefXw6ZCL90x7ysm3wfVx1ZIkYsL/t2DYQBrbr06gKfhbeX+L3yBvcm7W+c7MKR5KIdDyRlFf0NjOEVfFUJZNyhtoVrjNKEO1WSFxRoVaqaoXL/DY4GgKtDKm9nBxmadAkt+z/i/2PTMjhJ0BV65zY5gaFF2NmiIa1Bzh3nzXwQMg8p0tf+OBDokTrOTWdiI66bt2durmcfk55FK1H3uUcVn4lahsnqTVVmOiDZyhio6YU2OAYara5TWoKKM+Sc3vubVfIwKDWLXtUAyo8tE7C7ywvUgEZj5T2aAovWN9eE+ljO1nGGoKOI5er1n5D/jOSoz9HPawissy5ogu7X5uQ7vkPoH/sbfnzPDI8DDqS/x1H/851N58sUx2sKS1qkjbxakxBk6SJgLJGeBoV7GCcPvD10AACAASURBVHQn4Pu7NmaoNZ0LKgbTBIZ8EoUXt992W/nC5z/PajKY4f7uLm28nB2CnRf986gz1PvwFu4F5xpLYI9BGjVESx77hs0McRvMXysYRp6w+hd64JDyj/g4bTRoKOmiyFJnbFDIHdIa/y4xP4Ah9IV9zjAl2VNjf+0gegQw7NrRcmjtE8sFmK5WG/nhuE9XQAl6la27fGiyRVsrQKNG6ZOYwJD2ar428RppABbe63hhTCDEmNClpXF57nO/trzylS93J3MKJX06tAing7voDnLYKWbtwl1e1zELyKYMevsVHLsWyTrbZEa6wsWT6Fcm0zU4eqIfQ+CoJPs6VsmNwVgs9Af/5hwMjwALp5nhre/59QaGJGoBNtFf7D7KtpBzCK1TPG+qVpYYvN383DXmbQwjz1VWPtCLMpZxBUf/roVn2FR33HFH+fSnP01muL+1yRnK7ECBtCYGk0vK0QoofB1/XrbMNY8+zi+JVikUStjMAlkNwhxWkVVlVv7QYz1xu8TZrqpqKFS0KIY/YsdOaPvfZDQ8W+LxDoMBfgYVg2ETW+MjSncIMbnD58ZyYnh9vSGFr8E+fShURsSK/iGHv3Mem1UlidbnXFvNS1Iz02y0/JKa/KZUgbpLmmMNcn9L4zEPNPaNh3ONNHaRpokAAk5DkNegiLK6ulK+/utfUF5yw/Uac2ogzsUgY6KBJ+6jGkovwO7YYC1CyXE7njyq0E0OAzZaD/V43QaQLfXZpTH4HtRNVL+3ZNZQWWcsBF0iHae2cfuhv/U/zpnhEaDh1Jd463/8tQEzTOzMxIsXww1UA5AKtufFeMH3mMLr3KdaJRGes2v26OcdVLprkj9CIPwaIdSHPvTh8slPfKKcP3uGRg0oqrBqRzBUmFzBsNsLDRDhps3DHxs6XKoJPhwViTAX81ASGIbbtZryxS4AhiisOF+G3KJYYcgeo6WO8g5LaFIFVnb/bWCQW/gIkADjfc08UYtiyjOZYXT5LbEdur8M8n7eoPi8Yd7TrNk6MAQgXKjNbXi1daCEjK8ClFkZDWyjYkx2RDeaEfuOsdnZNhnrhCYbrMirPxerb7wwKpDXrK2ulmPH1ss3fMMLafvvnhUC16DQ18CkMb46nTlyfWaGDpVzlVhg2IfQyhNGjjKwsj3GYGkGOS3RUb+xiiUE4ZQO0fNEHjLdHgZhfNwcDI8ACWflDKfB0KFMC3V1MjXQMEvkgg73mPz2pm8bVo3bc9tGS6tYIaqyba1HWXk1MdD0yBq8YSbvx+65p3zsno+V82cfZs5wL8AQi0f1Z6X6yQwHYFgTYAHIdW5yuFGrc0RGCxRdu6DCanNUnKNqDDD0iFB8JPHSqCiTDATbiVCNn81gyPBI1KmCHfOJKpSAIdrvEN8HRoQS8GP6XTZpqEQwQs1EDPVVJxt/hWxpw18IDJNWrk/1RrRQv+WB5T5NGKA9bZ5/BOFoj2Tb5QiiJOdzQ3xcXw+jGzCyYUSdITpRNk6eKC972UvL85//3HIA4Iy6Sy1MuEAR+Viu6iQHChzUoZU+V13H/k6qNEa/sRO1AbGxO6crLMjWoSazjlTk4nffnKwN3rVokgCSB1kt0BhkD8sP/+QvzJnhEeDhDGaIMHmYNuzBS6dXX+vIoukuZCLw6KRvRZPpHKIomFawX70HO5sxtNPecpoqCoZ+MOYd33vvveUjH/ko+5NngiGZZBRRonJaQ+RkFc98J3OGqgg7VEbbHQobBEMyxDBrQLGjskKAFobGN2bIcJvWXY0Zxv5LBgfaZJJ9KJ/m3tRs7kpJTQx/wtcHMIQ5LDd5mn7nEN0bLR9OLH4YkL2gYsP7fsJjh8mNGWY22eVZ43k8mF2HgMQguXJWGZxtvsgGZcaBDhSQV7pdKyisbX4KR1VkgXMNepQBhjfe+OryrGc/U/fli+YukV4J4QPc30llX+m7aOG7Q1wcROHOEweyDia8N+lB6zpPld+u+OUCdwrf24wT5ypb6G0mWyvUIex2EQWv+SM/NQfDI8DC6ZzhqT/69cCyHhANZAAbVnM9eayytiaongJDyl96kBsyR2NhTUhTFO05JGan3kt4LoGjN6FrJ9hMWCif+cx95a677ipnH3qo7G9tlZ3d7bDxEuPg+48B5W4FizRk051FXgvhMlkMO010ujNPyPygRoeqJU9NLq406yRvYIjv0LOTa79xHCzcRt4o0XWjyrHcqCXYtThbTBHghzDZ0hxN0QuXFxdK6ubRN25W3RhPC8t8DQSQwZzMVGtllhyuXk9f6148HQdW0u8RxBPQVKDFsyEsZgElDjOyPmkFNU8Zv1avMUssAMND9C4vlqXxYlldXiqXX3FZee3rbi5f/fSvLgeH++qEwTqtnzmmPUa3Sz18nY91TnJGHd2HpKr8PbMjkEWho+vesSqg5g5zuJsANVrsdPCJZBg8fa3aGIemJqgluMNSfuin52D46IDhe4Y5w/QydWEGUGa8DLLXWuvb44aytOEbz4BWO17iQfqdQvLc0ieFdB8mky0sYlrdQfniF79Y7rzzzvLwQw+WPchrYP0fnoBBQLn4WElmA1kyEKglbdWeQ03RCiEBhgY9SGtQZVYXisJksj9KYvR49+g6TMZjc8US70E45kHzTYiNrxnhsMIs/4VhxX7ZY2eN2tQoYYnhUczTZZ2h2Vo83t9Bfb74Pc0QBnk2guiCQjQhqgCB0wjR0RPXqh6C8V6U4tDG17jLuIKuwIa0yoWruNTRXRKdKBWUAYbKH3AlIN2xUMoqmOHqCqfkveFNbyxPeepXkR0TDFOxw9GMc9mW3HQ5uRlA6LXaGJrWXDucoke4gl9OMUQhLQT07fuJbh06l+OdtNkufD9VOaBcYTZwEBExA1Wu8Uf+zv80D5OPAA2npTXv+dVhjFxfJp+Qs187TvG0qAhjnV125YDKBSak7PuTI5DxDnF20O8uuWfXkIfzm2To+cADD9Cs4dyZh8rO+XNlb2+XIaVEfu5qVihWw/EYB6oNr0SiTV2x/uggFWAAXK2sEDnDMHSVMYMlEc341UDuMFkV51bJdQFFLx39Bb6PzRhMzyOHSI3h3h7lNd5orXqsYoOYRvRxEyC1kXxJGhgKnM2khtcXUF8PoygC4XsDKEzlhBMY2kS15kJTQcfMvh6GIQhA9AFm6MmiYIdkhpN23VAsQoFleWnMIsrJkyfKW976lnLdk75coxI4Fjbcc1JUUg8UXeCaj82RSyB+1ztQQTMaVmrqwuFuAsP2XLlf2bnIxNCrCUOAW+07zkWWfhAUrw+vYVyPyWQOhkcAhESloej61Ht+5YJgOMXoLuFNcMFPPWPIdWrq8AKWXh3z84t5x3hkU3oTAVYwdHj4zJly6tSpsvnww2V78xyZocEwtoH4JnNSMegqWIwQz3OT1SmCe1VmAwZ4gJ7kfbXjOV8YPci209JoUUlrnB9zMYVsMxdQuDHFGBROO8elWcnefN6hdqvpwHAAmp4Gx6ptZYbBmAZMkSA8o/rqb7cDw2SX5kvbpUYq+ITBRU2KhknugHkSDMOhhhZeMQxK+UIfmIdlgeJE1X4nBMOFMh6PyurqcrniisvLu971znLV1VcHzzKDasBSP6PB2iF0/dw+BRtg6TG63U7W9WBLKQiBZRRJBsUapTtaa56f06JpP7ZngLkKnfKdoRhwzhCv+aN/d84MLwGKLnqX/2YwVOunQeTCrzMrsS6hbTxmJuApfurLLIPXQDVyBmyz2X9hVM6fO1/ed+upcu7hMxRd7+3skkXlnBkNG5KGscrn+NkixAs/w1C4RO5QxROAlAootv8PoXUUUZRflDM3fsYfg6FyhC30r4qNNBdFDFUtgBUMgxlwHkvOGYZ1F+7r6nMGzg4MvVlngV9mUdkCjIUtp0ea04yuSrDQBLCCjzS4Sx9GIXNoC/P64aEZQIifKathMSxaL5HfZU+fwBDpgPHiiN0qAMOrrrqyvPvd7y4nNk6UCYZP8eXAJiMdkaKVOhEwUMnjGNoKa8U+A6jCbOdCzfisBGi3Z0BUESvlChPz0/M6DE4C6yq10stlBqpTMtISZPnSk/743/tf5mHyRaHu4nf40sAwldcqGCYd4PDlGhAOUGuW4DryR1xM/H3Tss36GNT9pV8wh1ULIwtle3u73HrrqXL2oQfLNuz/MUweYJg2rItANecV0bHDsSi1CAAjX0XBNCU2yvcgHNuL4fEaFh+zlb0RKMGJUJVW/0l0PfhanJx3sYEbJrSHBjm+lyimKEzejzBYQ+g5ajSBWA6TWTvIRYXBaeINn99W9UNMYAjw4HfmwzA8Jg0cviwdGDoXaUB0O19aC+wRJyBqbKvkhqEHJYDzA1Rvw6UxKs+FYPjYax5bvu3d31ZW19cq4MKhSIy1MasGblEnM6OLPvG81ipT7uYUW1DfP6/ZYxu9GtFAnWkSgNnlfVsO2K18Q9swD5IyK00KT7nZHByWn/jZfzgHw4tj3UXvMQ2Gf/jLsReSgi9+bJVDocZCFBpa/3C8XshjuF8YcCqPx+URMXNtOkmyFtruEwytU9NjqJsTARlYhdGIKxSD4XWH51gYlb3dc+W2224vD33xgbJ97qzAMIoQ3FexSfi0jabG4a+wWLIah3rRVxwaQYJhDI6Xc40YooAyZpdE77Irx2ZL1hlWNXIFaOGLw3FVL/XVcSBUMBmDIa3+o4BiAOSmCtNYVV7N5kIKldhgDm27EDlAzvnExun8FmSUgI0/AoWL96dgoUGpflSxxbKaqqGMz8IHe8bNokDQvobQEfrbpwlcFE88YWvJzHBtuVx77bXlW9/9rWV5dZVsKZZV7fX2+vP7aW/ThazpvdIb4zbZS7Phis+bZDSKPCI/WItR7i6JMLoTVTsn2NhhBexOiB0LIRZTC9UPy0/83BwML4p0l3CHaaOGP/w/tYRr/1ucoDpv21MymR25P63oWNcGPIdEkzKerIRqINRmoSHTk8XA+Am44KiMEDryqcKcAGAU4lgBk55XykUwraVyWJZKGW2rwlnGZbKPPNuZcsftd5b7P/9A2dk6V3a3d1prWkhHUklARZQqslaYLLG1gZG1Z4W8qBxDTI0whaxQ4Yon5KlDRQPl2X9cp+M5nBI71J7xdyrJkgCvjRFVdbFJaioz5HsQGLJoYjbo+SjBlAkMFgvly+fE/wVyhbPyh+0wjEryoeYX4499F3PFv4X+1XBquIrqesL3D30h04dhzgCwE9uH7Zqr1pMyslv5CN0qC2X92Fq59suuLd/8zneW5ZVlXiMAapbyxNcdkqBwto4D2uw57xe9916niN9ngOzuk4TalSXWynCSzNRQWawwt+vh9bC2TLprGM00iUyJ9V7zhSzlJ35uHiZfAtZd9C4XBMP+kQMgjO2lWRTNLFXV4RqIVla3ALCqY0DD18RVYubExS4OFw/LweJ+qPTpGc/Wr9FoqSxMFtUGFnRzFAgz4US5pTIZbZbJwpYsvvbwegesJn/xC18sW9AZbm1XQwMsQmyzDIYCjDy3mf0PIQ0R0Es6E/kizkAB4IVZAgwbsJjDABbMURPzBG7O/+h5sNGSVGjwe4I8d69eS/rCloCvVl1sx9tnNdm5MYVOsv3PubwmJwq8TWCol5oOJX37cC0A8FR1Rig7rtVb5ceaQqAyQ7z/zFKdN0xPTBFTgCF2PcJfaAjpLhSAqGuk2cToX4GmFHlDgOHjn/j48s3vfEeBqUgL7TNTbfrA+rKxJgUumdHGDOQaEeXvrLG8nPPrvkPnXWvlvGeVTumIwTun2K61q9G+JgvQMkbPevSqeAfy+/7Jn/3H8zD5olB38TvMAMP/ozLDFvJENTIdSElPyx8xV4T/DQCxek9XDbm6oPm2bcrWXxFWc5awvQtrsC4gcaiNfJKcfxfLZAGGBTAOWCtlYacclq2CVrzJPv5dyh133l4+/7n7ytb5c8wh0uA1+ngNhkM2AGAWyIsJShoS1eRgBqruiiUyVAUrJDsKAIzwmG17drgmGgboGOwqKxvMDWGOsYmhKzOM+7MHOeYIqx1Pvcl8z3gv6EwZzD4ZgmFmOXpgry/sqsPD8JefNo4PXA9+7tRbW38bGsMwwTVrnHW04rpVVihVE9vt4EYuMNT3QTAEQMLIgaYOi2Vtfa088cufWN7+jm8OmY/CZJtr8J1ayF4F5VHgCb2nwVB6z1b9ja+m5h0zY+ZbCg2hWX6tKge4OodoFjk8dHJOsIFr60XGoU75kkX/sTItZ8Ljf+rn/8kcDC+OdRe9x7S563sEhlrq7WSdruzmfjwszhjew/BZrCq6fstkdD4MOgWXCq9drRXs1Ff0MKGopPAU5aYI0wTkA8GG/n/23jza8rMsE332vPeZ69SpU5WqylCpDFVJSEggDEkgQICIQ19oB9S7vKtX266e1FZuK4IzbSvX9rYtGrSdABVB0XZgECUIKiCXmYTMCUlIaj7znsffXc87fN+39zmhuHdV/jvFKqpyao+/3/c93/O+7/M+L8PhXBfI+sgNK1Jl85YtMsVB1sMjjz2Cs6dOi86w0+ma23UcpBM2fMht+beO4OefUz0NvUhBwLFcnrtdhyKKGjeolyELGso2x/NvaZhs7+n1AWNcwhg8Z2TiaU8d6GQ7CrH7wgzT1xaNXTIQKoS2VlwaB/+EDSZsZjL3N/mcoHHTo0jZqz3I2aECkOV+rTUwjj23O54sKp1vE6cUyoQ8EcTbkWT5QgX1FAzJDKdEX/j67/lu6U4JgGWfLXx+z+fpyrb7ElefpUoTFu9V5VQgb4eOAaGzyjQ0jode7Pn2Cn+ax/UwWUPl7VIadeqJ38dSkZYgskrzcIQ3/te37YLheaHu/A/YEQxlUdrx7SFRcBsee01dVOrppB0BCqEOiAYq+Z617xEImWNKwNBOOmJgYQQUmZeTsEq3l/5dZRbCLPJ50QxmZIC5FpC1kRvkJE+YjUpiuZ8Vh+hldZx4egNnT2+iU2+h0+1h1I/MUE/8RAgbXHIcCO39EokNWaPObLYOE7HvMut/a8lzdqhVZT7OQD+EoYlrjewgLS650NoPBQ2f7PeEpZOP+eSQKykKpXk/B8OkahnuSsrszxMaTzLDcUDUDSrsRIo8OiNZnb19rq+2U3oxQd1mjH368Tdxwsr4BRFba9+xSm3GwZCgIkdtYIYaJh85ehSv/57vkoMyhJch7aFffDzXlmj3LHUh3R2JoCu9Bh56h6M7cRLS1KODpDJYOTgN5OSfrbCl3o1RSB2ryH5IG1CLSFUZv+tFJWKxZLNcOrvXP/7W39gFw/Nj3Xkfse0i3nv328OW8dNOT3lzubObLkxNPP94d4bIcvpbwhH+LAFGDKel5CElF8nTKHgSIZljlCZ3gmlWQq5f5Kh2fc2sj3xezPSRyw2Qyw2RL3BxDFEu8LkdFPgbHPTEz1PFkG1jpS0M8y08+uAIjzzcxVZzJBZe/R5noCSbwDVooctMgVDRRVwPo429hc0qqLYeZGF+1jOc017lHkNxN2OQdjwLFcOxrq41isNKBw2Tk3lQiT4vtfL3v9smCK14thm5eWUD2nQ8Dfl2LqD4QTO5QsYYrCfqE+0h768PMFJgsOKAaQpDy56hRgiNvUPDQInXwNvwJIcrE+18lo32HWubuXZzexrGYwsHw3KpgGqtiquPH8P/9rp/IWAYfyW5Wger9HNNaCrtVAlmxONM0YY50aHc+4jDgWKrJjnAVB41brgQ2agDZuw59+DI0yNedZPDJVJC+WxyWQwkWVj6sV/69V0wPC/Unf8BXxcMhfTJhVdw01CVWKmdwhYEWU+Ak8JkA7ozdbDNMq88cR1RQJT8n00Ay6OLXNZEscDk+RDFYg/lYh+V0gClYk+Ar1waWnMIFz0/IC2revb3Of0zOwcUarj3s7P47Bf7ONcpoNvpqiZP8n0ettrDPUR1FmffUvV0GvJ7f7J7FcZ5KMoMpcpsw6A0RHYz2HEwFE8+k+e4zMNvk7ArSw+YjihaylvOTN6LYbDZ/atjSpIvTMAwZYyTOcPJ3FX62DGmmVQuY77Mc4YKhsoMNTWQFjrTarm8H7tw7XvIKvJ+OwupvS1S5DU2IS8eR1qo85iDBZRysSC/q1MVXHnsanzrv/hWLSaFX141jpQ4gI09ZicG7EVmPxhjvk/Tx9s6SixkDt/XWaONqEir0mNmr7weTHkkF026hcwb0Vm2tlVmOl7WSIkaFevo2ze/9Td3wfD8WHfeR2y7iF/5yF0TwZSFAEaYYh+p1zw1q6OCWMmImNOIMr4sGyAvsgAOce+jkCPL6yCf66FQGKJQzJAvZtJWVSq1US7VxdwznxvIb+QJmj1g1NY/mbyX1xoB+SqQ0RW5L+wRo1mRvAwYPufn8JXPTeOe+zOcbUMKKCK6tuKGmhg4K7MwT9q9Yr5QcUn7k/VPc5CxKrGYq4qsxt2t48zkAIae4XFmZO+p0Y4dJ0JBLAKSWxaZYdw8DrhDaUXziXga6iv/CuYBSQHFV0AKhmkRIKyQnViSvWbae6zh4rjkRHJf3lUSI8bwuUIaIFwDe1dZMnoN1FPS+pHFyYZ/dxNeqyLb4czHMtlSKRQgzHCqiuPPuQav/qY7MeBoBzHitQylEtfA+GOeOKkeTxSIvDIfJ/jFarCCYRz6JGvEp3wlHSYK/EmueCwn6ykQk+qMhdhp/tAF3gaGfCuRgPGFCYQ07xjhzW/9nV0wPC/Unf8B28Hw7349jp7b4fmx84CFDUswC3XnKuENYn6wj1zWEzAr5Ico5roo5gfC6mqVESrlPgqFDlDoAoWBVJsl75jvAbm26lE4XUmAroheL0On0wNlNPlcSRL2dI/O5WpAVtGBTGCr3RS6/Tx64kad4cQTFXzt6SHWmh102m3ZKCO+bpCreC5Hy400bHWnFTFVTWQwnufkOvRQmQGxdn2YpEZsvXRGiubPdEM40zLcUq2d5hOiSDmnQm39FcN1daTRAoUUZJiv5M8MEFPJjVfKQ5icGO2elxk+AxiOV089LxbZVzCDSBSTDuZp25szw/Sk1eugNDwFQ94LHSQv4qDQi6QhsuUMkUO1WAS7UCpTFVx7/XV4xSvvkDBZnLJ9fEIA5+3tnbHQkiJ4jBp8NktaHBkxDTMRJvO9NIKSO63CeZHNJCzS14EuhiAG95yhRmEuvI7htRZjUvBVp3ZkNB3h7yF+/JffuQuG58e68z5ie5j8d7+u3iBJcjtlBv53T4YTxHIjDlfqg2FuudBFKd9ApdQR0CMAlotnUCDIkb1lZHmsAvNUIwLkkPWplxuhP9qDTn8BjWYH7R5DghoGWQ2dXgmDURW5wjSyXEWKEqVCDXkUMWRRg9ulyPC5hiyrYpQrYFRoYG21jicfewLdxlYAw8za6LSSZ78t9FehtWoZdWG7j6EBFPuEQ15OspqhoJLqC5k7lJBXmKODoW4WB4NJZhiAYRIMTWMoYCgAOBAglL97pdE2l+cLPXc4dt92qCanRYFnYogp89SiyXjOMDgyW7eRv0605xsvLEiIaU5B/p1FcO1zUGTd6XAon23tik+9ehzzyjJcXpihg+H1N92Al77sZVJQov4wVOLtA0leMmdTHpOf6UmVnEEJg1Pc8rVgIJcze38HP2OFaW7U8C7MwpG9krA/+auxZLkHBqIMj71gklbl/R4wb1pmRlpSIX1kw760O/3Ir/7RLhieF+rO/4DtzPDDv5kJ+5OBQqTlZG4iE7Z8j9rY57MO8lkdldIQU+UOpiodVMtNVIpN5Apkegxbu8j6HeSyMlpbDbQ6A/QGFfRGU+iPpjDIptHpl9Ds5DAYFTFADX1UtehA3Vm+iFyuJGGPSy/U0YTJ9QpylGOwmT/YPRWEnMrj8wOsra7gq48+gk59E+02e5OtU8SnrPlAd1mcxkMEsDSRH4ofUgSxIfLWVaB+CLGaLCBJobWNEnUPwxCKm+aQC99cxDS96SDi2XrZSZZntCS5dFTkc+h2OxoOD/herDRq8cZzTpK0pybNumSE2bCwZc4I0T3IT7qEp51HWuNDiBTQfQMnBRQXhYd8qxWHDBnEtMIKAaFLxUJkzxUSaVWRoLV1Sms450SuhhgUuDt5hlK+YGFyUbpObnzB83DrbbeFA86OIM1pBjG4OxEpqCo+pdciYeqh4BLjf8WwRPzuTN7ZWwKyroJwEHSrMz+AxjtZtCjojNEjiSC8pykF1RaDLmbQRYnH/7CPEZ2Y+j38m7f/zS4Ynh/rzvuIbRfxno+8TbeFrhddKiNlffmshXKRjG+AWqmHmdIA5coIOeoICwxvGxh1Gmg0h+h2Stjc7KLZGaE7mMNgWESWr2CUq2KQm5LfQ5D5VTDMVYB8Gbl8SbNHYViuhousNNLfjkxBfkunAnVpFmORnYosW7tCyBzyuRHW11fw6MMPotNsoN3qokcwnDAz0DwgF7y2lSnse2nICycGhmLdFfVgfC+V0lg+T8YAaA4xDZX8cmrIrD29/kvB0Dem/zTmDPkT9ygcDPtotVpotzsy7a/fZ7VdpRpqcsBDooCS5Fz1oNBecG9r893qU+kibR0LX4MMKK4fBUAFtFClTlIA6XQ37bAx2ZItpbQ1jk/TKxwnG2pDkvkVSqVEJTWUVIkyVZyu+R3lOEApl0cpl0OlXJaZyTe/+IW4+UUvtP5zK/GZPixgVkhDpP3IiQenxexj2YpwSIxrRR2y9XCzrpQAoArA0i1i/pEi27GCigLxhIZR2J6avMraCW13tCtj3n2EfHsLhY0zqBZzmK9VUeFmyEb4zl/74C4Ynhfqzv+AbRfx8x/+vyRDxc2VjXgTBihlLcxUepivtTFba6BQagJZJ1Szus1NCW23GgOcOVfHVmMGyC8DuXkUy/MYVpaQK1ZRKLJtroghiuiPcvJ7yFR4jgJqZQAlP6gZ0iSfn50GERC1h1VYhIUtBEeyRj6J83a5eTY31/HwQ/crGLZ76Pa096YdsgAAIABJREFUdU31f1p4UDcQTcn7IpTNmvMRn9obrVIbL1JwwVpOMHRXqJONg6EaJugIAP0i/K4RDEPYZMxwvKqph4CG8hoSc2zB6uoK6vW6/LzIVjXOACmXtGhgAMTvwCtZqVSkVU4s9eXaqq+khro+kyaynCCQngDCmFebrHq6ZEe1hSkYeu4zMC/3ZwxC5+iOLVfGxzdYdkaBUcHQh0S5R5F2e49QLRRRymsHCqU1L37Jrbjx+c+TA0JGPyQ5w5DaSQsVxsAnt0h6HzR6NW2kX5eEwYe2SM8Bum+k5WqFqTuT9H74HZiluhVZddhmvegBa/dnyNxgH4XGJnDqcXRbdUxXytgzN4OF+Xl8+298eBcMz491533E9pzh3/xKNhp0pcBRrXQwO9PATHUD1eIa8tka0G1g1Gyg3h5iZauDej2Hja15dAfLyBUOYFhYQLG6B/nyFHKlklZhcwRHBRsJgKRbQ92IPX/kObSC9Bozr6RtcbJJxc4pL2GTwFYuh5J0JyiPU82i8IZg4c+cZLNZx8MP3odWsx7AkB6AcmpbYULzN3xV5h/Hk+dqt2XuNQZmWrHV6yq9xyLAVrcaqS6Le42Drdp5aUuf1MEDMwzhkwWFClLhJNAQzsJwunavrJxDv99FpVKVzhM5rMS8QKuw9HCUAoOI8xTM+d6lSk1AsZgvymGh7+sSqaQDxUnjBGA8Exh66Kl4EUNRfgj1cfTimt2hUElOj7jIDv0+ayhs80+8WCITDL2up9XssoXJlXIRFQPD51x/vQCIiL1NrB8peAjO9UdJiGwpO/1xoIXx7/G7ev7T1rEdVEGaamDoIJrm/XigCTMMjNkkXsa1JccpuXctuol611MDzA2SmDTWgacfRa9VRyGnaaxarYYf+csHd8HwvFB3/gdsu4iP/tW/z2ZngblZguEGkJ3GsFtHpzPE+kaG9bUSVtf62OxU0M3Po1KZR6G0B+WpJeRLc0C+ArB5H0PtIOC+62trniSx80UBLp8TInveZ4awgJHXcFXn7WruTjz4XHdmE/AYIqgphIKh6AGlr1g3DmU9vW4bDz/4FbQaW2i3u+h2+5I31A4AD3ejcq3PwodsBq0qe1+xiq+1U0S7CnQTE9Cl/c06MGSo/MCE2JZgD+GiVIPNkCoRfqvmUN93GzvLgI3NDZw8cVK2TJHD1QNoWU53NBLrezG1tWsX9zqvOSVLZZSLZZtHrEUBz4OMM1LDCWPNDlsCBhYmC67Lplc9qW5yZYf6vnFkgbBbSxmIrN5HDgTQjwuULZeuyJT2Szn4tBdZwmVLiehTM1p/oFIsgmDInOHtr3g5rjp2lR0Emkb1arBLewx6w+fUd9eUhIuFxq5HOBjCFQ33Sq6JtRmGQNuWTjqZUK+dHpShoJV2r0hqVVMdTHjz+HXPS5l0KBkDNgv0kauvIn/6MXTbTeTBn3GP5fEzf3tiFwzPj3XnfcS2i5h98fUZSiOgu4XN9RPYWD+HRrOMta0q1urTGOWXka/sAUp7UKruEf+4XJGtcQxr1X6L+SrN81huyI1BZbHoBlWpiDmJSMrFWJhJNGQhe8VOdkAqsbB2LXsDmXInzEhDR00/jYRJPfbQfWhtrqLT7qHX66Pfp+WVj3f0CgaZBCvFXriwBerVRGGF0YpLNg5lNDaNTrAjl0Pf9X8mteHDxFhCGCMzSAR4PRQcJB0MU1aih0YOW1tbePrpE/J8AiHZrIB9viDskCHizMwM/uXrXou/+qu/RLvVVjAajdDt9yQtwXtRITtkjo3/LTnGCIaTK2SS8cnnMn9Ay26G6qvrGgUgQxjogzq9gKL3WKIAP2gsAeIkTJmgAo4yXYKhpjG4qkSEbRBmgQJKNielQuF1pYxX3fkqHL3yaGwTFDTUa+1iAc9TKtYby/PQPZUhyQPTMQz6WP44VOztv3WNen40SmZcq+iDsPQE1eseGGNwtdFDQx2gXJqlxTi5KkPK1YbI1VdQOPs4et2mMkVemCzDT394FwzPi3TfwAO2gWH3M7dn6+t1nDmzjrW1IZrtaQyyPchKe5Gr7DUgnEIhP4VCroJCiWyOW1pb8STXk+VF+sA/qcYdFgfGFywXxrOeIGFgoye39RokA4MCGNoiiqUNfjNlkCLtkUqPsk93nCnkMwwGPTzxyANorZ9Ft9NDrz+QljxxqKY0QTa6qtdEIunKNv88buzqHSW6P+2kV9BhntD5qYKhhsgsrDgwa9XXvA2tfBzDZPNtTG6Wz+I9ceKk5AgdDPmnjmql1X0VV1xxOQ7sW5bZH3e9/Tek5fCxr34VrVZbQmetLgMz07OolCsCatTgqVLPP7VdRjdVSIBaAnwDCdrruwGEM8DIgOLQKe8yiYxYNyxTB840Q/3WAEnumY1tDWYNAoCRGUqtXw49fTZlNUVWm2n7XynjztfcicsuP2LT+ggglFr5aIj0na0rJQFkTd3E66BvkbREWrVYiyU+vS5h8qmhRhJqB/MF60v2Ay+tJOvPzMFbNoJZsIUwOcOIaZFsiOHGOZRWnjRwpDSNnUgj/MxHTu0yw28A7M73kG0X8e/edm3WapXQHc4BxX1AaREoVZErl5FnmJYvoFiqoJwvoySV3whwPpku+tIoSxtK77KfxFo1DOFUkDRar7MN6Y4VVi1WeKgTwxiG4nqaxhqnFQrISikIHw3w9FcfQnvttIi2e71BZIYjb+hXFZvkC+kwY33FKoFNGWys8Dmz4GdR63+rJlMrbqM6+TNtWnQWqMxXB0F54SIOfgrb1cJQVoxPnTplc5EJ7ANhh8oyM7zqVa/GK1/xCnzw/e/Hf/gP/w6//T9/C9/5Hd+Of/zEJ/D+D7xfjCl4PyRvWCpjcWFR3ldHqaolVPyV5NOSgoEXD7xqr8POE4mMJfmDCYF9X82hJhXbMNfFgtGJkbP++ikQerpDrprl4sTFRp6bk0pyqZgDDWA5KvTOb74Thy85pJV189lUgItyGSGLFow7W1QwSntq9DlekFLgV/anIGYgGZhlcj/txTQ05uM1S5zmVIOA2goxMbeatuGxacDfl5IbThzrY7B2BrWN08Cwxww3QM3paIQ3fWSXGZ4P6L6Rf98Ghn/wC6/P8qUi8uUKRqWyyF5yeSbhaygVyhK+FAsWupgcgkAnOR+pulq10gogwuGGZV9eFjfbvJKg3XGuYbNG0tNV9H4WhtjK1K1r84iFcegilZ4wD5PNaPbEE4+gsXICHckZDjSnx0VkVk/aK6xhss44VnAX8A0VZT29tZo8XhxwETb3ibpeGwsMoaVVW8kerM85NYuIOUPbgjkt7jBEbreb2NjcFAAaDIYol5n3K6FQKuG//Je34G2/9jbhx7/0i7+An/qpnxSg++H/9MP4+be8Batra8YM9TC5+NDFmJmeRqPBsanG4pN6fThkUjAc28jWdWIhscuvvDc6zY3KjOXgE+i2/x5CGroo2jgd02KY6wytiOKONQQDCo7JijVNQLl9DuUizV2B6akaXvMtr8HygWV1hFYICtGDfjZdNWle1oHKRzv4hgkAlUhgdG1bWscRNLk+/o6x+mx56TA/ZVJO46ybhyxTKMwZmkbUTII1cmGkpd0m/c1VlDbPIsdCGiOw4VAkNz/24cd3meE3gnbnecy2i/jeu35YzmGGYgQJukznC2UUCroR5dQ1M1aBIK/8Jae9hj0+QW0kHSGhTmrjH93xMBo+2EloFWTPL8msjbBKNaenYKXsg4UaFcKaS7WNI2DYzmeeeuqrqJ97Gu1OF92O5gtTQ1QFP33uUCQOPq+Fa7+Q5DbNit8H/FjIpAYNyoJkOJTY8bssQnNhmlvTMJmylmcEQykCjdAf9KV6zLBwdXVVcn4RhHM4dPgw3vCGH8VPvvlNWJibxX//lV/Bz//cz+GRRx7GT//sz+Cv3/9+3Hf/fej2GUoR6IGlpSVccvhiAdnNzbqlFvTCpkWDnXKGfMxoxJ5fpfHup5gyHn2M5WITwwln0a4zDO9lB6feTinHWMEswEroQFG3a58Kl0OR1fFcDtUS5VQjTNWquPM1r8a+5SWT5Cizi0URO2xl8bhNV8IYzWRCUwIT1yTJLwpo+ovamkyv1zgL1E6VND8Y84u6XvQScKWaxlDGG3ikYVZvMuLA+pC7TWRbZ5Hvd1EaUvI2Qm44xBs/+OguGD4bYPjnv/sG7bofsRhRQkGqvzlJxnMj60bP1E/Q2KDmvr0/05LhJqPhedwzUYmfytrroYe3T1KJ4JfMVhGgjXpDBVlfhfoCEipLSJYwOskB9SWCP3fySdTPnUCLouuugqHMO2afsj3PAZCtfQKOwdk6Smt0IbumzkLARHBNQGVBRcHQWIEdFhEc3TnbQievvgZtnybYCdZnzpwWJtRsNlGrTUkekJpBbqI9i4t405t+Ar/81l+SvNFPvPGNuOs33oZGvY4f/dE34O2/+Vs4efq0eDsiV8ZUtYTZ6SquPHoUG+t1nDq7GoBNvqFpIl0sPQmIChIqYwphv90/r8rzP7090A8vI2QaYnqoGWaZhLqGzZkxqXsyNkLb8SilsuKCiaeY9+SVqpaLxgyreNWdd2BpaVE/o2ktrb085D3j91IFgQvINWdo0YVpVR3YtJBnelQNF0KErdiaCOadVcv1VNSM10cLKKF90fOxXEN+oNswbam6W0TEMFhcbEZU5A6Q6zUxajeBblsAMT8a4qf+6v5dMHw2wPDud77ZyBdZgBojsFIqDM2qc7I5ZOCO5f5sdKbebm95UrDjz7ySGBaP1nstFxOzVyY8CaezSlz8t0oljMqY+6xabGkRxE96NZsdsWsmn2HtzElsnX4arWYbg0EmANHr93RTBwcbY4coBI0XZ664xtBb67x7xNvgyJDc85AbULSTZsjpOkZqRLT91CFCO1DkNcIN9M2mX5cV79OnT4sukBXFzc1NAcLp2Rn5viyUfM/3fjcuvvgw/uLP/wyNxoZUlr/zO74ThXwZv/7rd6Hb7WE4zKFYnUcxq+PSg4t4zjXX4OTpdXzl4a8hXypbhX6AIiM001GGKuuk+DrpQNHzR8O+VGy93SvScmd+kBhTShmYFyu8oKNFON5XNQv2IgpZspTIOHfFJFf8zpVKETPTVbzq1S/D/PxskPloB45eYJXYpAxYwVA6dMIgeMuFJptKr4WOd/CMd2COvrg92temmTGWLYe1VWaEAYr2Uc1aJb8u/ebaVhkOGhWshgJXZN/OakfI9XtAv41cl8bGXbzlfZ/fBcNnAww/9s6fNJLFELmInGjXCIQKSiLN8Gqb0TRtHdKQWXtxXWqgfx9QJyWbRzV6Lgj2UzwtkMS2LWdoChCSDnTwZR5FRMeedrI5vs5QpUCjOrzNlVPYPPM0mo0W+n3KbYboDWyYvFVbvaLMwFpDZQV1ySVaZVl9+JKT3Z6r5Rt9js9D4ZL3tj3VK4ZAP5i5joNhYuWUywkzXF1ZkedRbE7RNdlsqVLB7MwMisWSsMOX3HYLrrryCtGnVSsVPPX0U/i9332HhMKlYlmkRAwph70tvPZbXoGLDx/GAw89iS8/8DhypapsTGrYiiiYcHxchD3GEBMwDHM9kmLKtpY0F14H3aFWYvVauJRmcgUL/zbWSm2hTsZTHam1Y6qAStZhqVxAuVzE7GwNL3/ZrZiZnZJDQSMOgo2xvaRcpAeqHcAevZjGMz2cnBn6J/Q7mBZlnMSqHVy8x2MHiuT9ogGDAKBzUtPbajwQZAq2T7zIlrTtiYUXB2KREfaBfg+5QQ//9Q/+cRcMnw0w/Pi7fkpvq1iwWw+whWdyYov9fgxx9ei1PJtQe/6bJZptsUmO0cDQzmprg1MgcaahjVYxr25vYydzTDgTaASUjWEpeHnuKbkquRwaG+ewcfZraDRa6HWHKq8J1vA60lOsuwiEAob6+SWkcV4iIBjFs9rC55ZbViHmTBKz89LZJza7wllJkHIYGwmBlH5eZxD8O7tk6vUtyR2ygtzrdbGxuYV2py1FlLm5efnuDPVr1YoAIdnEuXPnVJtm1UxqC/PDAaYqQ/ynH/q36LQ7+PyXHsS9D30NKFXMQZ5JeAKIsrx0U3uYp/chvq4zQK+aBtBM9XsJGGpHil1DK5zEbhsXSCewY4YMAobBO8hkNjJrh91IFJMTDAuYn5/CHa94CaZqZZSoePDD2BUMdlC7TEhNe6MbjYNzcmQZo7RSTMKSxYvVDt0AmL7OVVkmvySw97kmYZ0avwwL1mdkuzNuOp8nsfHyQg3XmBxgaurKFAkPi//2e3+3C4bPBhh+7F0/acbiGhqTGbpmTRLIeoxp25uHzR72arnOmFIUvMhQG5eY2Erxf/WVo4vHA+X4zRSYJwBSevgUQChfCKeqtaMpY9RQqLG1grMnH0Wj0RYw7A/cuYYyEeYA+TrKaEX/L3s+yoWk/8GkF8FeSUKrCIL62V1mo0WEHcHQ+pkFcIKZq244HQClP2eIzVC4021r10guJ0DX7LSlwMI8Ll+jbEJskZsXiiLDIUAWimT1OdQqFRRHA3zznbfjRS+8EefOreIjH/0UvnZqHaMC503rzaAeVHNb/x/A0NMM/hwlfLI2xhxZzO1oEgy9gBCe5LfcgFBAkG2GIly3ENZ8A8XCi4YUAoY57FmYwStefhump8qqFNWqVRwFawAVOkDMlYjXUEE5SdUk3TEpo3fip16VDmr26RNWGFLa3o/t/eUTRg0OmOHei36RB2gsrEymLDxUFy2iV6mR4Vd/70O7YPisgOE7f1KhLleQEI0MLNgvOWlyJZb17ouNli0it2fzvaE7PTkRk1MuFbvpHGEFxPSXtHqFiqcCsPCUULGMyWpdSGQ5yif4PZr1NZz42kNo1FvoGjPUVkAmpbWCTEmNdENJAcX6R6Xqa81g1hLozfMuG1HQNJ2aPU9zhgqGempox4fKg5gD1LF6sqXkmiUDoaj/o1ia5rTDocx7du0dWeKpM2cwYtLccl1ktQREdqSQTQ6lKwESOtKwgED6wpuej9tuuUkAo9Pt4t3v/gu0utR+Evy1jZFzaeRQmQDDbyRM9oJAKllJiyqeDpDra+vHnVwC/iUAJGefiatlKoCNBuVDtPta5+ZwRgpDYra/L+6ZFWY4PVUShxcyYl7DMSWCQ5ixRGd16t3Je5DwQvs8fRok2EHv3y8a8Cqcbc8TGjM070tZ/tYHz8/D++q/HIz9evmf6bVMK/bicM3+ZcvXc63y8/yPd+661lwALMS2E+UfmDO0BaJDvaO2ymqJJgnQlR1A0NqMQuOULS7eTJ95PL65ostxWByJ7k0JYRwa7/rBEKKwmi2o4p0NMT8kVW82IOTzaDY38eQTD0k1mdIaCq/VWYagpYyQowIkXBZzV5XXCGsyH0P9Gdv1bGYLDwEBUrWV8nypWPEncgrRMnoeVXJHbvekx79iqQKxpx4IaNyYMk+l3xdJC3/xvbr9vuQDe92WbDC5QgyF3aJL9rTaRi/u3YPjx47jskuuxhVHL8bsTBUf+MAH8PCDT4pjuB4hCswcpuX/Hezy7aZIkSRJ6HtuUM8491NUNhar6J4z1hUjh0gcm71t3YbQPLHwUnG1zUiWmSimYWWPNtM20qKYR7VSxPLSPG5/yQsxVSMYDiWEluIWu5N8Do8dQD6+NoBhOMQ9Yxjb8BSY4+EseWHj0yEcHuspN2os39BTRVFZ4BFEgoahRVEtvtwizvqYhX3bhDybjUJjV4PhULz7H+/cZYbPChh+7B1vNjBUiUtYDHI08wbHMZGqz9MT1WZ42a5OQyUOeU8XhwUZCQFM81Rqfa6v6SGMehfGAoqGzlEn5gtbQj7x9FNw4/Nb7QYef/wRC5OZLxxqbk86R7hQDfxCb7ICn4JcDJfVwt0HpXNmMQGL4mULo82EwAEzVFuTAouEkMJIHQwtRPP8mnvjGRMWcKUMaEQZ0Ai5AqVNDGUH6HXaaDSaUiTxM6RUKmLv4l5cduQyGaxem5rBtde+AAcPLuHBB+7Fn773T1Auzlhei7IbZa9SOZfq9vYw2ZlMNHeN9+eZwNDvh+cUPWdo6WSTo1jsYDlEX8wetfLeydFkki0x6gizUpQlcv5JuZjD/uU9eOltL0ClUtCZym4iEWvA4Rql6yrdQGENWh1DjikWD4NcRu+9gmEIhvUwMTlOGtZqdKU2b8EQ1u6rh9/x8XEt6+Mnxyq4L2IcoavAKisev/HOXQuvZwUMP/r7b/IMS9IgoJVktdvSt3Wg0gUff3nFOP4pJTA9zYJHm2XGkydqGlAXf/orrf4JS7XX8b/HN1eAsQa4UJWkO/RXH39cmCHNGrq9vvQNa/WX4Sw/F8NjK56EWbuRJcrC85nAVsGWkaAs5DCnZ/pDfj+REYlDi+nMLIyWz522smm2TvOhE10Kcq1sE4mom5pI6WCxa5/PpGgyPTUlBRVeA7JI9itXqrT4GmJmdhbHjl+HQwcvx8lTT+J973svBr0+RoM88pJ7oyW45Vutz1vlRolQ2FMaofhlB19oJ9QDwQEhGDeEtIbNbXE9pxUWFARiIkX/O4quTdsdBFhu0sDw0P9O9lcp0cgWuOiiJdx2680CjNIdagU1b9T04pTLeFQYoekWzS+PrznPQWvKRde3PIbKiJDeMH7mxRP/SsbbYmFw++uHwopdBS0gxqhB2bftK3tfOUj5P2t4CPsuA+5610d2c4YXAA23XcS7f+8ndgRDOYXcfJM5Qm96SsIED5XSPIeDgIIhf0sfhoKAfQG/sQJ1SUO/csGAvmmK0Z4Z5TeytYRoqf8ND3UyKtp2PfHkU2i3+uoQzdnJyMl8Y0aaPrwpGxVsXolrGc1MwkTYoW1OGCKku4OfW0Tp3n0hSfvEEScUhXZyQ1Yw9I2nf5qg3YBQi6IRoLjTWV2WkFGup2rxxMw0R2+7KexZXMLCwiKW9x/AZUcux+c+/Vl8/ON3y5TBMtsre6LnoAGZjATQi8ohW+lsjwgOAdTJVuxea3rAJgUmspLAehMwTMNkrciPA09k9QaG4T7yVrLtUxmiMDWZlaKoI2BYLojo+vDBZdxyy/OtTVSH0Ct4JFKhiL0T2yaxbUs/d9rHnDyDqycoczwVZC2aY9luAzh9iH5+zxHKek/MZ63lWfLB+vD4uR2EPc/MXLk+xF2xM9z1h3+/C4bPBhh+9B1v0hkoHiJa4l8hRpZ2QDFxpdHzNX6U5KQMobOEk25saQsjLBF9aqzQWb7JXtNDEA07DKj4hJC0iboxZat8V5oUZFJI4ByVBx54DFtbTbXxorTGJtgRDNWzkHIX+hPKltMWNmdu3qqXTDsTtjYQlV6w6BJWyES5jZLUJv1YHd+mw+Pr2/eJuVQt6njrnYIs2Zv+IusU92pxeC6hUi1L5Zjfk6405XIVU1OzmJ6ZFz3lY488ipOPP4xCJQeODJDZNaOyegPmCIYa9A2zsnSheK9ZypRCGsSMLcKBl1STPfwXQHX7lyQkVFBygX4EBkGVECYrk45hsi4Qtt0Z9gtIqLehgiSryfQzPEQwfPFNoFMRX47XSGVXk8C7PQ0wuYf0XsgnCYWuwA6lcDEJ50l3igv/9RSTwpSv9kkGmkZQmkVSVyBnzG7m4cOo9bDkwcDDV1MlMlggG+Ftf/wPu2D4bIDhP/zBT2djCyLkJtyJxMWgLnoOHaAWTpCtuIW+negZx3zyPjPs4M30WIY334wWhDWMMHKtrDSoR/kOba5l40oBNoeiVT6lWELwEhYxoJgG07UGDh3MsLSXXSGL+LO//CpWV/vodgtosyUPQwxGbMljdU8LGFzmA3Gt0cyUutfI1gozk7XDRCsByphUUB0cWrytzZiT5w8d7EOYbIs/zFpJik38q2wK01h4hTFl21I4yau1Px1bZmdnbXzpSNjv2sqaeBsWigVp5JfcpsxIUWcgSSZY14O2fXneK2GhtrjcCFfORyumRL2ehslhSLpcFy24uHRKn5N4+HnoPS4aYBNiXBcmkZI7IYUTKj49BGYlWdmfGLuWcjh8aBkveuFNKBe10KQHaDw4PSz3axjDZV2Hzt604u8UMqZ29Pu5nEsZrN5TA8fk/tkmUL2Fg2HC9BSg0/Y+Xc9BM2spk5DwkUPKdLrytt7XHLW7d+2C4QWAQmyvJlN07ZTe4wG1W4sL2g4+BQXfVBaSKK03ga11m3C3yUkY8jke+vrJ7fM1lJV5c1g4Vw0Y2B4oUhjkUSDw5Xk6dpHP9zBVG2F2OsPe+RwWFwaYqm5iNDiFs+t78Tcfy7C2xtnLZbS6A3SHXamkDgeUpKjNFXNoQ6mymhQmgKKBY0bmqPNTYg5JR4eq/lDBQhiisDntVtGT3heu/TmWd/IFriClHonGP8Q8wpLpxrhFdiOPUcDk42nRRemNg60ChxW/En9IHwkQ7693DUUG5TlDX10KxgYwlg5IwV1DY9eRWsXcXcSlgJCIj1PQnwDDUUYjCH9XAreKqyWzl1EOT22hVZitv6RcyqNWLeKySw7i+c+/HqWC6k5jPjvdI9EcQb9/BBZnY54S0LNKD4ztjE4NaN2M2I0YkiuoQYt1wfhaicUSZc/yvzSgkjVkQmuPlTyf6deNjkZSwNRDwl/z7e/++C4zvABwuO0iSjueJii2/fLZHzGv4YUCBTufACaGp8aSKJsdZUUZOcqwTDT0Is5S1qXNVbo62QlRyIoaiueogmMYp92/o8EI1TJnJeclRB2gjkq1h9mZHi5azoGGJbVyB9lgE73uOrY2TqDZOoeVrWvx+QeXsLkBtDtFtHsZ2v2O5vZGRYwGFiZnrNiS0brRvIOg+KXI5xV7rrFJaAaGqZONzEqOoW1gTZbjC2JZ2/lRCKyhmRuojklVQm5KrzHF1W6hz82YumDLq7ixrA8mElPYJMUQWN/4TR5nn/qgbWDo3z+EyVGfKF0xJh53faj+t8mfLGdo52VYXwI6Yg6s1XXNKSdW/+J27aIYdZ3RanJOwPD+eBwTAAAgAElEQVTokYtx003XoVgg0ESJlYPF+DXWt93pu8Z0RTwk0p85SEZW6B0k42kiZ5faN2+HZ3KIeh5wDCiTQs3kv6fslWCYHlTcp7/9p5/YBcNnAwz//h1q1DC5kNI8koocRjLE2kNqB0NFUQ1btauCBjix9Uk9Oiy0NrkMQZAVXVoV0ZmD/y/ARNN360nNZz0U0EG1OMT8TBmzSy0sLg6xON9DYfQU2vVH0Wmuot+Zx+bWEJvNIRqdNk6t7UN9+FysrfXRbGRodUfoUL8nBQDqEd0GnyG1nfhyBYwlmsZQqsk2IyVEUjYIihvew2aXwWyXTyQFEiseeSHJiECwwOJrORhqXSX2topgPDBHe18Thfs9cthTjZ0yiFQv5+tmp9xgZDBpbi+2hinbVeajn0ulVvI7hMixgCGf10/RlFl6Ac2B3i26XOSs0aNmXUVWQ4mW5p69Ha8oVfUCrrziUtz43OtQyJsRqnxAXYP+vcfX73gVefI7b78+kcUFRYOxS28ISJnhNsYXwuQYHodUlBeVvFgWdJ0ToJ10vui/KHPl5/mf7/2nXTB8tsAwVDiT/IkFe/EtQ/tQzF1ouGkVUksmE0BscqMGjD6mU8SHGkZqWGGyGfkP6un0dC5xHstoA9O1Ji66qIBLLp7CzNQA6LUw7LbQbq5jY/0JNJur6PYr2GxWcGatgM32Xjx1qoGVtQ6OHXs+tjZ76HTzaLYH6PQYEvNz830UDEVUbZViXcys0BaD1lAKLTYWlF9EZpsIGEShrAixxajT+nydESVMTDZBUkkPwJJQcZngp2iT9BrrtQshsrMbu56aD9R7wQ4Mz++5cH6nA86ZTspExqQk4VC0HKD7NIYiGb+ngqEAngcUbnVGvpeAoT9OAMVykGFBiQog+gnyMQyLdcNDqshcIfyZHFU5ztLOhBkeu/oobrj+GHLoWz1GZ+K4kDkFu5DvtA87DpKRBEz+PJwAlic0Wake6+l38WuTEIoAfDafRu+Fnih+8Pn7pTnicM/S2cxmZJEecr/1nl2jhguAhdtzhh99B40aHOD0TnslmGwnTZ6niyyGHbrT5TkmOSjkqZPTHmDZMzb8RncP/dq4LhiO9jDKd1DI9VEu9bBnLoe9iwUs7gH27S2iUKN10RrW1h5Ga62FQbcoALi+McB6vYz1RhWn1zOcXhvizPoAKxttLO9dxIufexyrq1uoN/potProD7gINfwV0bULr33GRSickKHyU2rFmgxQxzdqC50XTsjUdGqejj/lLy8s7MSwLaU0pjHUa6ZJ1QAgBobpddacoplAJKFVyiQ12IzdEzuFiQ6Ekywo3sdxZsjHhY0a1oeGpeE5AWD84HDNYsy9hU0/mYexfLIzLAmLJQDRq+UT8lyDKGBYyKTr5DnXXY3jx46KXCiK9iOwpgeBg9pkLjCGopGRjV+blPvpmFhZA5YVTkPZdGOmGtL0c+j7b3e78QMj3nMFTX9uBM8oU/ud931ylxleADTcPgPlHT8jVz5WSf1GaL7KrbO0Xzm6fzBx7T27tKDSHmKVhoyyrvy35BKZDmRHiYTQAxuD2MZw2EWh1MLsbAeHD8zi6JF5LOzlK6wCw3Wgy9nHbayunRan5ma7gG5/GZuNGk6vFHFmtYKN1hSavSo6owra/YFM7VuaLeKaixfEBn9zq4VWi841ybwTYasERAVH3dhapFGWa4asYt6q8hnvOtHvZ4PeE2cS6U2WvlavqcaOGVnsJs+QgokJbNOOmlhZjAJoBzvPKWpY6q2ICn4emtPz75nC4vTnY4+ZyFmNH3QxTyXVWmf9HEjk7jy2Z5X9a0VcncjT4pGPWVUNQfpLmKW341kbKF1rTIYg7iwR5JX9UmRdreTx3BuuFTBE1rP4nU8b71BKgW0n1rczQ9xZlO0WXA6GXiHeDroxN/n1Dh0/TPzASRmhExP9mQGgt8gau/zd931qFwyfDTD8X3e9MUwVSX3aQvO9CVpVFGOhmbMGl57YndOBRNwAFfQHXWQZRx4OkPFYHYj0GbVaF/sP9HHxpWXsX+phaa6NUpmv2wOaa+isP47mVh2d/jyanRls1AdY26rjVBt46tQAZ1YWUJm6FrnSPvSyMrqc78GhfGRwyKOS6+DKg9NY31zHxsYm2m0OhWJvKx159MyVLpSRi6dt0ck/2vhTqzBr+16SoBdGaQ4iMv9EAUDYHfOpep6Hkz2c7gYSYa8LTYshGp8izNLALs0hbgNDvry9kIMhS1JprmwnYNz2s8kE/liYF/OCzqzcwYc5Us/NRcWBsn9eLx93uS38m0wVjDe5yU3Q6rFeQz2W4qxsTl8kM6xVC3jeTdfj6quOIBv1FIlddG2FpLhP0ognwFMIWSNg6Xt6eJsCpYC43CuFZl5+jRBccmYgn+hthTZYwczzpykD3+lnO4J3EoKnwLsLhhcACXk3r3pTPxzRD/9SKfeO//tHRGfosplI23XHyuK0qp+3qI2f8OoqYtoCqXz22i30exn6nQFajU0Ui5s4dHiE49dM4epjc1jeW0SxlAM6PaCXw6CzgbW1p7C6+gTabaDdLaLevAiN9gLOrQJPPHUODz09xMpmH71BHvsuugwHDl6Chb17ham1mnX0uh0M2KKWBy69aA86vYY4Rnc7I/R77F3OoVgiWA9lSFQOJW2JkkS1ZKficCjRMur39/BKmMdYpwhAlxMPfWiwoAteRIxjLV+RLSl3nGQNsRNF+VMAQwnHtQ1wrDNlYi14NTn98ST4PRMYjuUMA0CaG3NC5nRSXuy2EeYa5lEbO9wGhl+fGfpQMVfYRDWf2ngpyGsuVfwMC5Aw+QU3PxeXHzmMbNiNw8EsbxmKSFb9ntw2KStLASZlxulztN3S1kKA6tgo4LlAf630v31PxX+LrHnyZ18PDMdeE8AuGD5LYPg7/83B0HoyTSIj8Gbhl7aDqd0VF40k6Y1JDIZkXl30eh00W0006lvIOqdQKnSwsFDA8WP7cfz4Ei4+VMH0dB9AC2g10NigHIZi4S42GyvYbJSw1ZpHu7+IcxtFnDzbx2ajiPWtIVodoD+qoNfPoUOPwn4mfbkLe+bld7VSEodntuL1O01ctDSNEdqob21h0Mth2Oe4TOakxJNaQY0yG3Ncd/GGOl2rxZPP8xN5toCRN+F71YBD5HvGhBg6+4yVGGIGoEnYhBC71HTCdYEORF5wMlCUfKHl6VzjJrvTcm6hIJXkDLlUXFqT5jDTJRTYT8IQIzi45ZlzXdONmulE6B7yVIFJbCSFYAzL2/280joZJjvOJlJDmb2tzNptdl35OkIpX0SpqGB4y4ufj8OH9gNZ17iaFsT0O3max9leTCFEIEw1f0loPEbd9Wppesj5fhRm67XS/xs74JK+c3mBUDW2arz5HMYcYmSlKUDuCI72w9/7s3/eDZMvAB5uHxX6az/uq0GFxCMyHhX6EujUuYUVYB0QL6OTi5pvI8Mi+DUaq6hvnUI22sSehSKuvXIGz7vxKA6zEjzbBLI1oN/CsNFBfa2F9ZU61lZOot4FGsMZbGyVsbY5h832LNYaJaxuAZ0BB1BVkSvQoTmv1ufSSF/EoEd36AG6vY6A0PTMFBbm9mBmdk5GLJYLnAfSQn1rA8M+NYukagQ/zTHRwJZMUdrxxoxddVMxx6kJcw2NZO6waMhcdK53oj+kuar3jLrBq3foODvUarIWXGzQvOXKfHCUMnOtQoUWN5tK5+Gz5OMSw4RUw0zy5IzIN5SDobPMwAwt72T7NNmsMVesxbAokdE8lgrlx2agWDXbhePa9x03fRAxG1ykwCzFOVvQYeysjc5UOY3NQJE2bM0Z6pjQEm598c246CImmFlAMdbmp7eJm8dygu6ANCFjieAfATF9nlwHB0LLmY/JaIx9bmP7BoBpkctD60kGulMBK34GPfEm2ezv//mnd8Hw2QDDP/utN2VZf4hus4Vuqy3gQTOCUqWMjGavpQJyhRyKKCE3zKM7agGVPJq9IZrNrmyQ6XILB/Y1ceXlQ1x6yQDTcx01Xe1maG/V0Vg/iU7jJBrUA24Cm40cttrzWOku46mtWZw+1cFmvYIMs8gKVeSKdN1mB4sCRME5g0l/VK+n+Ru3vSc41mo17F3cI5Phzp09g0GnJYO3R9KtQTByt2obcDXUqnHAPWnzM+MoM4z16rKLyn0DiYGnbHyG3aa/JO9Mihy6qBPhtrEWnQesc4Ak9HTdhoGhAyMLU955wlfifwuoEUhkDIJV5icqyb5OxoonzpnSYff2wLj5zEncdnzQC8rArZgjc8AWSZGzVru+Okc61SmKLim4wHjRJC2geCsKb7cMfxINonHzUYYSnbyRoVItoGbMcP/yIrJRX1m25LJ1io0ARxgP6gwwMsHt4fA4EHqFP6RHLNcpB1kYfqbw52zXw9iYc/S+ay/QTXQkudYy6BHDWTgmDo/s3Upz9rx3/K//ZxcMnw0wfNdbXp/1ewPJyUzVapieqWFutoYyj2ErShAgB6wk5jP0Bm30BluozuSwtK+GAwdmsGdPDuVyC8AWhu0zQHsDvfYIZ8+t4cTJE+h0gGanKlKYjdYMNtpzaA9nsbo5xPpGD+0Od3MFuUKZXfcCghyQTnMCNqpngxxyTBiFxPREb5cYKXBgPCU6BRzcv09GbnZbTZY5MewzPOfStVnL5jKWSeOzgaHJaYJxg5zu3q3iTfx6B0RSI8NTHAw1d8i8ms9OiawozhIRDhN70OJYSWOF/PdQuCLQs0Jrsho+RIDR8pGUosgGtXjTX3en6nHQqHnRwh1edgJDyQ3qi7rgmlcojAW1/LJbeblzjWowVRnjrFK+i+muxpiav69eQOV2YtAQu06kiCKNKTR3zQtTpGsNmeFtt74QS0ucC6NgyIhFTT18lEHcKeMa2uTnE4C04+dLNKJjIBo0srFWpjldN4vYXlQJ82Ys1ZR+rsAsJ0JqXWDjQMgf7YLhBUDCnQoov/8L35eVKxXx+ltbX8fZlXNYWzkns0RG/TrKhT6ma3nsP1DBpZfvxbGrr8Tlly1habGEfLkDDBvAoIN2cwuN+iZarQ7qW7M4e66Bs+dW0e7OoDecwZm1Dh558gxOr+dw6OiLsLB8ObrdPIa9DN0ec299dHptAZThsKdeztKlkkcpX8awoLZVMnLAQUVOVhu/KIWRAUbDPvbMTcugoCFdrvt98f7z5LwsLmc+buNPQKQdvjEM9aaz8QDyeB+Kpcm6dBaLSoy8+krdoTsVu6bMckoGeMrsTHPmFVzLSznrlBYzY4meMww9scY8Q4g5CYaKLAF0Q5XZ5omYtDEx541BngJ4ZICRZW0HQ9/czhIjGLKy7sxQAdIMYQLwBSaYsFU+TKbgSWSozFD6rcWQg2dkDpVSXg7ql77kRVhYmBYwVF8Hm7dtgnDN8HmIqYji4e3XY4bpFgvgaMzQTR081ynrLtEDhtf3kRd2aHrnSBrqpp/hmcLmSSBMwfqdf/GZXWZ4AfBw20X8oe++NTt1+iTOrZ7GRr0teTSesQcPAFdcnscN1x3HjddfgyuPzGF+tg0UKCproLv+JNqtkyJibjXLOH16DRtbJWxRCL25iBOnt9DpcBj9HMrVBWzUezh1bhPNXhFXXvcCzC8dxmDIoeBlmXecyw+wtbWhvzfXMewpgGnYlGFow+VdhCsednYaB9YillJDzM1MoVwsiaMLCytkiWaLYEetir+1gmxXVZhFDJHDOABJzDsj9KdreBjzeZo39FkoChRWSbVqqDhX8x1oDiv7XSU7zihSfZlY/BvzU3ZooXZSaZYQWcBCP9skMxz7b8/P+Xc1nqxhvucKtUzgYKif13WR8f35eHdz1r+71EiBz1sVPQ8qIL6DrMYB3+i1wArzgtQa8h5SgM1oRZyvsxGKZuzKyXgve+ktmJ+r6rS4QC7J+jXDp98pFjvGWd92LaEDlWUgxpQAQR3genBDKQfDCHJReaArVg88P+AkLZDkEkOucMwAOJUCjbPLXTC8AOg38RLbwPAHXvuCrCCSuzYWFvM4fLiEI5eVccXRWRw6UMFUdYhht4Nh8yxyNETYaqLdLKDTqaLTr2ClPsCJM5S91LDZmEKjXcFGu4TNJosVLHjk0e8S2HJod7qUG2JmYS9qs/MolKaxsHgAs3NTqFTKkq3m+mm3u2i36lhfPYNGcx2FIsGGhqS6Wbk5ZKykps90RIB0MHBgUFGmxPHnW1sNG5ykwmE1k9V+VjHLHNEkQudCC7B4NVmyVvrZFSt83Ke+oX8OyQ/KfJWB7D3OUaYbS6pZ87+T8ToYhmryM2j9toOhuucwFHTLqmcCw50MGgiYElbb4SGJ/SQM9g2rAZlZliVgGGzprU0sgHPQR1o7os2HiYJ8E5Eni1DrN9bZZH93pujHkTNDzj4Rc9cEDBfmp/Dyl92GudmyivilT9sr9Ma4E9DfzgT1AEjB5euDobuDm852jM3L1Qrg63lGB8PgcRn0qvHg8vdMc7H815CntWumh0oMlfna7/zLXWZ4IaBxGxj+9btuz/YtTeHii+ZxaP8skO8Bbcpfmug3NrG1eRqdzgm0u1PYaJbQ7Ayx1Sqj3d+L1c0STq3msd4oYVSYQ3dQQF6YXgEF5vuKZa3G0jKf1enBAI1mExv1OtpsC8lxMHgJ83ML2Lu4D1O1WczN7kWpVJNwuN3dwpmzX0Oru4WsR5tqhr09+U3mQJ87LSYUUC5VUCrT/LSIUqmEVquNer0RzATIMPSkVjBlGJbRMUebZi3lbqGyzFTWLhVdiO4JaLm01KLfbL4IiGq/RaZkztAm0JFF7s7RO7jJuM7QmVjqfKJiZ/3s3uURFoIVHHhtmWPlnw6Gae6QHSqTv6LhgAKDFw7Szx6AxCYAOmh6y5nnBtW9hgdBzBmGzS6nlQHQeBw69pH0MFIPX+YHeR0DU8yGKJcpn8qwd2EWr3jZrZiaotkH/SzdcDf2iRt5G29/TFiwzvl2th+ZcQTIRHrDnno7tHS0rQGWncKx5zoyw3Cd0up1JHo7tuVNgqJfnJ2A+11/+dndMPkCoOG2izg6+e0ZgWLU6aC9uY762hkRSrfbdXRYDe6V0R8WsNU5gLNbs1jbGKHVraLZyWO93kF3lEO+UEU+N4UcaijmasgKPRTKReSLZF5m0ZT5iEr62KhRFzfexuYaNjY2MBzkUKvN4NDBS7G8fBCVqWkUy0UMRj10Bx1snj2FrfU1dDttDAc95HKcJ6wGpqViBVNT06jWpuw9gfXVNbSaTQyow5GYRkPX2MtKTsgB5JoT1F86N1o1ldbDbJ35URsYh/6IERWZIRkhdYY2vElA0TwhvV6itlVWIXWzUAOhYDIa2q4cdNULT/KGSeVWU1XKUCWNkOQIfY04uAiv3QEMPXQd9zNMOiv0FDA2aSJsA5SdwFCAUar79nk9/E4YqOYgIzNM1/NOYEg2y+9He/xqtYRyMY+FuSm86o6XolZlCE8w1NYA6YW3dsixsHgiH+tAGce+Rpa4Ixi6tMW/u7dBOhgG2RA/h5p5KIB5mGzRxMS86Ulm+o2AoVetd8HwAiDhTgWUJ+8uZt32AF12fjSBbnca7d4MmvxzMINGn8AHbLYq6Azm0O4UMMI0Biww5Ibojdht0hFJTtYvIkeb+Yqm36SdTaqCBRRz/DcdcknZTrFUlqrxkJPfen20Wz10u3Sa6aE2NY2DF1+KhcUlFITx1VBEF6tnT2NzYx2bm+ti+c5+YIaOpWIZpXJVtIH9/gDlShm9TkeqyaMBhwYPlLJY/k7mFxNA+AST+AloMG8ouUkf+uSMMFpj6SI3LV0AQwKhjiNlUl9DWQ/H3MTCWGnKDEOePxYxnB0Snr2y3B94d4u+ecA2qyaHanECippT3RkIhalOaP+MJ42x2hieJbZdzlQNnNMCiuQLvVoa8om6BpyppsCvwOSDvTTLp0xPmaEYvGoSUfKHZIb7l+bxqjtuR6VMwNExq3qtWPOyVMBEGOxMLTBGe3z680lw2omZCciFcRZWGEorwKFoMz4awPWZ4/lFzSlb5tvudXjXwFxjDjQy2T/4q8/tMsMLgIfbLuI/3rUno7h6kFXR7tVQb89itT6FVn8PetkedDGDYa6iLWwM13halytodzrokXWx+JFjMWGATqelmrm+Ds/u9Dtit6+tVCUUcwWU82VUqhUBRI7CpJRGeoKl2Z9h9BbWt9bE4Xpx30U4cNGlWNxzAMVyHk88/ph0rRBwmK1p1Ovi+lypUBI0j337mX+cw9KeBXzx85/D2ZNfQ8YKdb+LEqvR0lFgoRyFvabTk88swlw+Rn0NtQroYbNWlz0p7gxHZqPIOAFlhfonZ49YmCxHecoStOgRflloGDZJwhhlo1o3istrhH15SOu50h1MGlKWFRnt+OoJzHBM6xaryQ4UKgEZH3rlxhIhTHbgmyigSIEl7cs28BsvaOjn8s88CYZMZ3D9ENxp5npw/1684vZbUS4z3eFGs/IKJpAezweGwyNhpekku50qzV+v+qwdNvEeOtPlz1NPS0k9WAHKmWIqoH4mZhiYaygExfvmh/Af/vXnd8Hw2QDD337Li7LBqIx2r4R2r4IWw+KsiqxQk/CXBuzMAcpZLZovhi55dFs9DLq84WUBuQEBiqMosz5GzT7a3Rbq3Tq6ox7JloiwhcEVK+LUXKpUUGB/FSuIIJPro9FooNncQKO1Ji7T0zMLWNp3CLNzyyhUZmT+R7fTQrfXRq1SwuLiIhYX92J+z15hj4ViWRhZrVTAP338bjx6/70YtBsoUI8mejdILlAze5yrMpRqpfoy+lxU6hwVnLWyYm42MkvE3X2sh9jcaoQVUs8ovcoMKeMks1CdFUmMDzmPlU4tAHjlWUM+3Sg+XkBFzJJzNc2hm8RSPpSZ3tFzhq7XS6vMO4GPvEPSQ60b9v8fGPLSaiVdna/HRddJEcUAaUIl6mgoxJ1EUC0MlRkGMARQLgEHlhdxx8tvQ7HAlRnBkPNHmEzY1vZnVN5BK+YKoyA6ZYE7/T3+LJmBYtW7AIZJ255KrVKW53lfqxaHrpLIDCfv0XjhZNwi74/evwuGFwALtxs1/NyPf0/Gzc9BSSOU0O3TAZrhSVnuAJmXtkvlZSB7kZ0PWSYVYmVLzAVqroSrudfrYEDdYJahx75l6QAZiFUMcz8U0LKjpVytCnD1+z1sbXbQ7gyBfEl+Xq5VMDUzg5nZeczPL2Jubi+W9h+QgUgEDv7JfKGIsjkZTTYxu1ZYbR2A1fEvffoTuPczn8Co20JRwnGzvHLphpjNphtC2R+Rmz0vqorQ/KE8zubuKksyFiBGrwqC4ngtv5UZRnAxZmg9C6kA2svh8nrS8qeT3nSmCgtDOfR6PbRaLTQbDZmdzIOpXCpJeE/ZkBZVRiiXWUHPUKFYXhiYhv0u7nUZjmwym8XrjYNpLk9zk2rQK393k4hEtuIFE2F+oduEek918gnM2eRHUgUPA71MApCu5hDSq7ZQlQKxO5yfo1zIo1zSMPnVd9yOQp5xcQKG3v9tuc4IRbF67OCvZ814n7HAr4+1tSfvVLzQ6MDC/iREtktujjbGiFP/QqsKqx4zFm0mwXc832mHo/mEeoLkD96/GyY/K2D4n9/w7zOyigL7dUc5ATy5BdbuxqHlukgsfJRuD13wDK91qLrKSvxGkiVq7k1zbmzza25uoNdpodNuiDC5PxpKjrDXH2J+YR+ec8PNuPLYdZhbWMSQfajlMkrMFxbLKBZL2nZn+0jWUmItT4Dkd2AxhWF5qVLEVz7zSXz+kx/FsNMQeYawQdto2aCHPHN7Zsign1vBUAeJ+2gA/bt4f7mukdxDmJoWXjw8poXXKGOvck/5iYWffk00Qa4/52cNVckkdOTnl22Sz8khUZe+7wamZ2ZERL61uamV+eFQRoUSDNmCyGuvB1dJpuPxsOALMVfL15Qqs4fgYhSgpRzln3HecNj8nsxK+mLJeF0LGarHXlUXkbWmH7SqHAtA6gc5zqhEFuRO3cmqluk44lBDPaYKrlWknsnwp1o1j/375nHH7S+hQlRYeKrPfEZg8WqwpyzkmqeibDs/Ip2b0F+6fCa29/lBarcvHKwuPpeDJBnOZYlmeV3tUhqvaqWdR/qams+W8bxWjPPr+ocf3AXDZwUMf+z//EFZAvmcjvSkIasMHJKCgOfSIDN6YwVOuz64AdlnSyAli+HzfKNzji836fraKtZWVzDotjHotaXPtCPMcYRBVsCepYO4885vxcWXXSGMtD/MFJCZMC8WVVs3tDDWRkny8zKxTqmOJ9AJ2gQDLph8sSCs8BN3fxBZryFSGi0KM/fExGEfGPYwEit/zTfp/ier0jS+xpA+RtQA0cacqtRFc//stojMkMUTjkl1Zqh8wQFRWGuBE/o0pyh1HLJZAoZ8t4JU2vm9Tp8+LUxzce+ijAHdqm/Z9Dhtaq5QRkRQzSAFKFbBl/btFdkRv0O1XBEwZL7NwT504TjzmQBDYUfhkInGErqBbTofr6Vbd5mkRnOIdj0s1I4muCY89pDcOmsCOCcARENg3ivpOCmq4Nr8kcSkYaqWx0X7F/Gyl9yCPH0yzVbM2Vrq1DN5GPG7MVrR3LBWnwPoTOysyAgTiY3Rbb3vEciiNEtzvPwXt/1KQc+fM/m50sNy/HU1tGbU5ZPxvIf9jz70hd2c4QVAw20X8cf/849mEv6SVeQ5jFtzP07DhHVkmchWyET4OP6pJ5mGxhoqDiWkG/QHGPSGaHc7dmoPURCtVl8S3p1OR0Co0+tjdvEivPSOb8Ohg5egP8qjNxjJ0HduPG50LTZwMJAKqgksBc5TllGWapuVLmiyVKlcFwp4+N7P4x/v/iBG3brYw+upqvk57oSCWfbrRlKmoP2tBoCSM7SQU4TZTHxa54qF5brhtapNZsiWQgXDyAz9nrFvmmyHC56bli2C/JNgpaMFFKqYVjh79qz8+9tgkx4AACAASURBVNR0DV1KnrodCZ8ZHh+55GJcc+y4MMX11VXcd9/92NyqS0sjD4+Z2Rk52Hj9CJgCMGYwoLGzbWT/Q1jzdnmJd3NohGD5RPMzVDDUn8Uiio6LdXeetLiiQKTP8Z7qybUsuU5jhuJlSGZotEuLJ0CtAlx8aBm33/ZiOdB0qHr87Cp2jqzU/82jHGdW+rLjztge+u4EVq7BjEAYIwkHYj8NaOzkKYE0LxvB0A7IxP7smdhtAEO7B7tgeAEQMHmJbWD45je9OeMC5mbz4d+ySQl8Rf2tOTplNMxftehw0++i02mj3+vJBiuXyhB2Vi6hVqrIJmG1mY7Xg34breaWhHnNZgdZvoT9Fx3GK1/zOiwdPIp8voRWR9lNvVHX6WhWadV5wPStIRhxO2txggzK3V/chdjrwcxLPvXYg/inj34QncYaRoOOMFdJ9A+ZeGdXYSahepLnVmGHOF6rlZcyQ5nXJnIbDS/Nykox1cCALFiBkDlDL0SEkz6XQ6/blZYy9kpTHM7rRlaog52055oHz9lz52TcgRSLeh05YChg5yHwzd/0TXjdt30rlvYuWtibw6mTp/CLb30rzq2sYjAYiui8VqnZAVYTAGWJSr6oddpEtqpAkoJhZIcaRLscXfOgCvLRbNZ6lo0ZysFgjwlzWywMdwsySQVY73WoMrjgelJaIz/XfmVKqaareVx68QHcdssLkDEdEXqRI8vznGwM+fVbyPeyyo0ffpNMLB6sOzNC13Zq9JDkHE1XKFrWAIYWXBgj9t5ybR/0trtxW7b0YPcwmcwwyrT0Jv7Rh3YLKBcCFreB4c///C9IzpB5ObnBUixRvV6325GNSXbC/x71NUdDVkJrL7bQkdlod0AB3W5XNj2lLDR63dhcx8rKOczMUpSdExOHzc0WLr/yWrz6zm/DocuvRntINmrDl4Y0blVwZUVOukxY0JDqrnUyODvkRyVLZOGBFW8yN4OuYn6IMyeexMf+7v1obq3KxpGsFTfqkI12FEESwDiUPv2lYKhAqGCoqRsWUJjRigAh3obGDLWa3BNAZN5QKspWWPAF7qGm5DU5unQ0koOGbFZYST6PVruFlZVVGRDP68liFB/P4s8Lbr4Zw14XZ06fxLe/9rW481WvFKZ15sw5fOX++/Ge9/6JtB+KhzdziSxE8XAqluR+6ReNuWDtfVSwk4gxCKx9HKkVWoLxgF2/CUajOVN+3zhHx6MGP1wnmY8wxDRnaGFnHByvKkgpZYmRMBnlSMDw8ssO4ZYXPh9DGSuh4vZt4a7nCJO8sjwmzTkHTeD481Omma6MccY4DoYCXJYnCOa2/AZJrlR/ri48WouKlWX5bEmRRC+H5gxVBBH1kwT73TD5QkDhDrb/v/prd2UEvE2ZF9JBp9sV8KOTDVlUuUJmWBXjg+mpKWUwfRUW9/pdOeUJYO1WCxtraxLi7d+3oIPPsxFWV1ewb3kJlXJVZiOPshKuec4LcNPNt6I8NY9Broh+j4/VcJtss1jU7gJpx5Lw2ETSLpbmnywMSH6Jw6bU2ZmnKBlEPtfF6RNfw91/+wE06msSotPTkFXKYV9fd8RChOXB9NLaApcKeQRD/lyzBjad2Kqcygo1TGa4zhCZYKiia+tGsTDPF7d0wLA40uvJ95XCVUlTDlzkW1tbEh7TWMK7WngyzUzP4od+8Afx8EMPYHN9Bd/3vd+DfXv3CnC/+z3vRbc/wFNPn8CX7rlXh3DRY7JWw/zsnETFBEUNA9lhw+umCT7bYj7VWq5CZHQG/CHZH//b0yK+JNVMgqwwhskC/jYjJ5QLklzbmN7SXihtx9PZyepkwy4UhsmVSiYD5F90840YGTP0z/BMIBZzoG7Uaqxvh2ryZK7Qe9+jVlSPTv0aE0YQdk1jm6MWplzq48xQK03mXJFqPBM9qluohRBc3tM9EvN499/s5gwvBBxuY4b/5gf+Y0Z2IgyipH29/F0oalioBYwBOk3OLG6gUCrJLd7YWMcTTzwhIHDkksvQabcwPVXDyrlzKJdZiGF3iHYFVKs11LeaGAzzqM3sxeu+4/tkjkmxUpMQjeEdfxNEWAAgcMlmEFagoWq5WlYWI035WlwR/SMrpZmG6WR9584+jY3109hYW8UTjz+C1ZWzjI1lMBXZYb/bC5VomixEQVgYxa6O1kqcxifm5dTJRTeEW3mp8JrhsRZSNHybdHbRi8HhVXkFfzKfolZ7ZX+MRlI95vOYV+1022ICwbB3bnZBwPCG51yDxx99GNlwgKuvvgqrK6v4w3f/sciR6s02vvTle/W1hyPMTk/hwPKysPUiDxSZXUzmG8Xj2pCThfBxRzDkVffuHcstKmAqKkj1WNihjTw1tx4Jv31mSqiOJvm9iR5t51ohMWFO1/w55Vy0sywWBjh21RE8/6brJf/MU1DATm6UypzGfk204jlrC0UyA6AosvbCWBovTP4sjn/wSncakrv42tmw4J6H0Z6bDfbZMYTXIl4sTikfNHmTsXNNK+fwxx/+4m4B5QKg4baL+JZf/OVMpA7GjIS1SM/whoTJ5RIT92U88tCD+NIXP48DFx3AsWuOY3NzAydPnZRnzc5Mo0o9orRNaQN9q9WU8K5cqeLgwYNod3podQY4csW1uPWld2Jqfh/ypYoUFbiIaTBLMJHc24B5Moa+rHBb92lwG9BiCtmOMAaRHfSkn/rhB+7H6soZrK2ekZY+stW1tVVBNrbl8fMRGLno2OKm9lCT+SHNF5LpqBuKtujpuWyFjtCSRyYVmaF7MarZQXS3ka4RM2vgBmKRSXJxPHBkfes1oJaQzJAARkDktWC+dmZqDne8/A78wPf/K3zmU5/APV/+Ar7/X/8r9AZ9/P47/xBze/bgk//8GTx94qRerYyV1xquuPxyeU0a3zq7dj7o+QEBQ8uq8bNtY4YWro0Lyc26a2IgFDWGOh1PPQ09fyhXzpiT5+kmmWHsQLEsrTFwpjRoNMwwmfO1n3PdVbjphutk1KyaYmgeUw+VmItL84EeRntuVNe6Hn6xsDHeuRJ+HsAsdp6E75CEr64tcjmNs8I0h+nvJ9MiLQROma12GKlrkC2MkMrwYiLX1nv+9su7YPhsgOGbf/YtWbvZwqmTJwXIDh06JOzhYx//e6yurODa48dw8NBBrJw9g1Mnn0KxxEHuPaytr2FhYQFzs7NS1dwzNycn+ML8guSrWN3k3GGG22yRo0iiP8zh6muei4svP46sNI3q1LTkhGSzMNyUPF5fCgci2Smwwk3rLoJORz4fRxLw87EwMD1VkQlpDz94D+770ufR77XEYHZ9bV36mmdm5oQ9SY4TQ3SaDTVusJ5ithcyBtZktafZ1RLKdYTa7WHMSnps9S7IxmOuk4Ag2joVXQ8sfPPKnzJEfZ5WwSMY6tR0ZcA8CAiC/DvD5Xq9LqhGBlwtTuGi5f34P77ve3HNsSvxwH334KUvvU02ztnVDfzaXW/H577wJTGpGNHINgOWl/bi+NXHsLm+jvX1dakqi3DcKvTKXIzdJZnTCCipN6DPPvEw0cDQBkTp3GjqTn0UgikMeF0srtQ0mF7jsNc9bDaXaw2TzeHaZ6CYp2WpmEO5OMS1x6/Addce0xG0Vk322DWtFqcgw/e1b2Pf1HvO471MgTHcX+8CCooDe7w8wC3kXIBva8n1hcbqwuumIbExw0nGGMPjyExl7ageyORco10wvABAKBxkclToT/zkz2YP3H8/vviFL2B5eR9uvvlm1KZqMn6zWa/j3MpZnDhxApVSCYcPHUSjVcejjz4qDODiSy7BgeX9wh6lf5QtU8WSgKRKZIDa9DSW9y3j3Oo6NrZauPH5t2BmcRl5ttfV1JGav/h6rFYTRL23l2YOlPtIfs2YAl+UG5vteLmsj09/6uN47JGvYNRvotPewrlzqyiV53DkyFERbRMYh72eNP/3u+1Q7ZWh7zIlz4az+8ZMcob6o1hR9h2gFUFlO5rbi7/JijVsjqGyXPi8uvQQDMV4gWhrxSoyXWm3s1kqzOGuktEyJyohYkWaqhl+3/KiF+DOV9+BarWMJ7/2JD7y0Y/hiadOiE8kN06BygCMcOyqK3D86qtx4ulTOHX6DKtNYXKdDPcShxyvF1t9xRZZkE2ZYa0yIQV0YZI2wtSLWiK6H4y028iuo3fG8Jl+IHhQKI0+BsTylgaG/EAibLIOFCmoWKKiXM6jWspwzfGjuPaaq8TLUAoohqwCLA64SVhquKWHl/cB2qCvSQD03K2/Tgh5J/KLKevUQ9HYnL2HfxbJFybTD8OZ45FFYuw6Lvvx1sjYJuqVfEYq7/nbL+0ywwsAiNsu4o/86BszMSgd9tHrtfH4E1/FE088huV9e2W40srKihRFZmbmsWdhCZ1+F7Mzs5hbmEe90cCTTz6Jhbk5XHvNNVJoWV5akpnIZJX8d/oMzkzPAYUy+qMCrr7mBlSm5lCqTKM6PSVWX2RiHDvA6JK5Q1mUebIi5tQ0eZzlyxrcMMzttNGur+OBe7+Axx97EFnWQb2xwuwjDlx8NY4cuxV752fx5c99BltrHF/AyiP1kwzBOdSeeTVWmFXwzN8q7pU308KgGYZGaY1pHgUJTW4jBYJo1KCg3g12XgoCsTNHK7fewqbMwnOG3NUSugs25LG+voZGY0tJD8XiBDMLoZjTldbHbgcVa5fU4VAZKqMhqsUBvu+7Xyc+tg9/9SQee+qsjE3gDJscq9iskktHUdTaxY3vrERDNgnxXWhs87G3GTVYT7IK9d352otLidN12vvsLXjJotZeZL0ufvixfMZPWi7RtWaAG2+4BlddeUQUAhp6Ryl5rBbHec3O5ZLaTWD2O/3bZGdOWoAJjNGAXODXrdJDdTgyYM9HezHJQVIZoEtmdH1LJKFJanuahdLJ9dGc+Qh/8pF7d8Hw2QDD/cvL2Z6FBVxz7XHpGz577qyEaQxDtQhSwPLysuT+7rnnPnGrec711+OSSy+RxAblKQyLSeUJNKw4M2Qky+GmZScK9/DSvgMCgkv7DwmwVWozKNemJPnPTcAQa9BTMNCEvLKiWo1VaD1987khNtfO4PTJr+LJxx7ExvqKvOeZ02cxPbuAG264CZcePYbS9AIw6uOTH/soGpvryIRx8TU1H8kCDbKBgDdZGOVArDC7hEeZgdMIY4GyUa3IYnihOZ7IDmVRS0ueM8PEVcVZ1VhISjBUkOVC53ch6PEQ4HV96qmvaZeNvbdUn02MzvdiTldlUZo6YP4012/hyssO4D/+2+/HY488ji/d8yieOLWGoZlt5MmsaVorphXKVKXYYcCnIT0/T5TeuH+hJvTNY1Hsyszh+pnAkPlUZ0tyTdPQO1nNrik1EYkwQ9r+e/mKLYYlWrWNcNON1+KKo5eatEZpobysWWulpQ/9bhEYd8ojjgOiOt84m/SDy/ObaX5RcVCnE2qaxQ5tZ6f+OkmuNMitUmZqBSoBVvvw4X3M+my8urwLhhcABzUgmQyTb3/JizJuJoqdO50u9izswdzcPOr1Js6cPoPFxSUcO3Yc5UpNenvFKSWfw6OPPibJ/htuuAELC/M4feq0tIDRS5CsjpuZyX9WNx977HE8feIUrrjqOG5+4a2Ynt0jLjNTM3MSvlXKJQzYscKOEoJWn90F9Fbk6Q+R+zTW17CxfhZrayfRaa+j06mj3WljdWUDR44cx1VX3yh2XzkypRK9Fbv4p7//KDrNLQz6OtJU5D6DnlRjCZb8RVGzM8NJ12sXJ+u4UGOGpjbkc3Vx808fCkUwtDBZDBRMb2gayRCyaQrIWt9oMKF0wF+PAEfRNX0bT585AybcmRrQO6iGtiLTMcMFrbrz58CVRw7jf3/9azFdKWH17Co+8MGPodGj96T2PTNPmh8yfzgSP0oNl7XryKfhRTiY6EwRd/BvDAzlu5j2MMxAMTCUa5fMTfbFze/ITym828CQcqgCe5OLQKmU4Xk3XotLLzkoh5nhTpC5uJbPLlNIA0TFgH0zPe2S50dQ9eqvfMbE1UffKymyGPhpEtRyodamOV6djnlWZ4jpoRr6vcc+kwGjncdaMQ+wvcsMLxAabgPDf/m612Rkgg888CCmp2dx9VXHsGdxCdPTcxLektk9cP+DWNvYwBVXXY0rr7pS8nr3P3A/ZmfncPToUVkkrF7y3lGv+Ncfer90W7z0JbdhYWEPTp8+g1a7i4svOYJLLjuKQqGC2vQsKtWa5ASnaxW06htYXz2Ns2dOiIRHPBaHHARUlta9QbMhJrLdbh39YRubWxtY29jCVVdfhxe88GWYml5GLl+Twe7F8gC5YR+f/dQnsb5yBh261jKEJRhSaM0iCosdMpfYZhFLW51V1UMXSmQVOs5JtpkVHmxzhLBXDQpG0oVCRmiSEwEFc/E0wum6Qy+ypJVQshB2/4jgvMhZMx05lHrdnuRUVfJE84WhdPt4nzBbJK84ehQvue1WHLvqUpQwxMf//uP48pcfRr48bQUElSFx/rVYruZVASgMzyrKkT0p8PkvDfGM2Y30sAvFFrfu4mRDu45fDwwnGdokGAozFKG1doszZKZ+tFICnnfTdTh8aFmqy34/tGNofPDUGHDZI5+ZGXpxwoTZDnw7gKGL05UJWmhr2CpZDNdlJiwviM4T2upMMHxOpd3hfiQlFLnH4T4A+NO7d8PkC4GH28DwW77t1dlwMML8/AJmZ+axvrGJe79yP/bu3Y9bb3mJAOTJE6fQ6/dx6eVHZJwoc0OUy5Alfuqf/xn33HMPnvvc5+KWF79YWvWePn0S0zPTWJifx+q5c2IksG//fuRyRezdtx/TU3OYmZvXWSn5PDbXzuHMySdEH9jtbKLXbQnroachOz/YO13IcmJYUN9qCEDQAfv4dc/FFVdeg+oUGWZZ3Le5nPK5PnLDAR596H48/eTj6LbbMkKU1WpxlyEYDmk6m0On29G6iIW7Lr7WxLgvSTV6deYRq4C6CzyXo+E985MKFAKOrsmzVjhxSk4Hx1s12fNJbmCg4a/qAvkaZNh0sGFYL0ADYGp6Vrpw6Ot46SWX4vIjR3H8qhuwZ66ML3/ps/jA+/9a/CaZc9RujSHyMgjLZrwk0/mcdTJcVhbkYjhddsoarSAQJgNGMHVmKYUwqbCPM0N/zRRgxxa0AJ+23pEdmn+P/DfD/zxda8p53Py85+CiA0s6x0bkVjqeQcTxbNVMcm6KVWngPMkI/d8tVTFRAEn9HgNQ2es5iI2FyW7+kFTqnXn7WpJCmtiiKaPUwkn8jH5A+uf2/w6tNsjwp3d/ZTdneAHQcNtFvOjwpRIm3/yCF+LI5UdF3rGxsYV9+/aLtIVu0nuX9mFxaS9OnTqFP3vf+8RX7zu/67swOzMjQ5e4UcgMV9fW5OYS8Bgus0r94Q99CAcOHMArX/kqMXRdWlrG3PweTE3PCPM5c/JpNLbWsXr2BNZWT6Hd2hL5C4OlZqstFl+DYSZibzJJDo26/MiVOHLkKkxNz0nfLgFN9wNDYfon0ohhiNMnn8ITjz0izFAKJQy/WekVMGTekHpDHUnKjhS3m0oPfAECqTjrkmUox43v0hTNE7qtF/kW38N5ls10DpVq5ul8nvL43Yx5KQ27yQCZPqAg3p1nRFJUprN3BdPTNLudkgputVrF5ZdfjiOXHcXe2QN4+OF78Cfv+SOpzI4G1oKXY1ipwnOCoYbNPgo0DowX63xzqQnFV2M73nPtvckMzYUhem+yhNsRDL0dj4CgxY4IsFokUwdrQ1+RTvncZAFEyyWSFbIDZaZWwvNuvA7L+/YIW1RpDbFEK/4Ew0noU8wZD/cjQKZs3zSK/nEMooLuz9llEl5LqsLfUNIlLlC3ok6Sr/TQOeYdY8TgkYJ+B/scduBFyZdfpgx//tH7dsHw2QDDf/3v3pAt7FmQEOyRRx8V77wbrr9BKpsf+/jHhem99PbbccnFhyXnxv/mn41GE/fffz/m5uaEFfImf+hDH8LU9DRufuGLZUATFz8rnnS6efiRR/DEE0/im7/5W7Fv3z4Bw1Z9HfWNMzjx9NM4eZKdI8wFdsTGf8/iPiwsLGHf8n4J2acWZkSzSLkMZy2TzbJfWgXUnJYn05WFlQz6GUq5DGsrZ/DwQ/eh2+Y4AgMs6XDpAQyZRzpgXhaqWHGxH9rFu5FVSCiqHmDmD2iFg+BSrRZXmvPT4olwFvt3l00QNAbihK3IulNLWgj9LG/GA6NU5vfWDiEyRorgp6em5ee8/ktLSzh8+DCqlRo+/Y+fwec+/ylpCyzQzzArgi7QZIUEQ8GOUREjM50Ioa4znlA7ilb/7r7tYbIyW00p6NwXrcBLB45pDkM+1UK/STB0SYzMojGhOL+7M0MZ9mUekpyCWBSjhgKe/7zrsX950XKGnsZwMIzlj3D+BCBMc3f2JRMg5r9Kbk5ttpXVe8fIDmG2XzfvBfAD1JphQldRqCgbExzLEXquMbQ8uhY7KabYZ/DOJ66dP797FwwvABZuL6C86S3/PZuqTeGfP/1p3Pf/sveeUXaW19nwdfqZM703aUYzmlGXQAWQQIgiwNhgXADXxICN4xLHy85KnPd18vmLSxqJ48+JbZy44Y5tMGC6KAJjRBHqvbfR9D6n12/tve/9PPeZGfJ6vUv8G3lhjWbOnPOc59z3dV9772tfe/9+XLLuEqxdt47F1XTKkw0UTa979dVXeNGuXbsG1dU12L17F7Zv346W5hZcu/labrlLp1PsyBKNJvDC1heYIW2+7lr4gwHs2b0HqXQKGzZcgdraWq6Ajg+fx0DPcZw7dx49fYNoaGrF5s03oqKqHn5fCMFgCVd4SW6TzCZ5gBRdBL0O9U/LpDuZXUxoJdo2KXbQ5pkcG8HhQ/uRjMv8ZBZbp9NcXMkTKObJVUeYnIqvtbrqVv7Eyl6iR6koa15IcuemYuqAoYAdfX86GLI+j7J1Rh/nJNI1UDI7WHOCFNoSONNhEgyH2MiVTF2pek9gWBKOoKy0lFv2BgcGsGfPHhAB9PrzCPh9DIbI+bgpl3NsVDShcD8fQN5DwCidME7+i98ite2Z8N+wXufn0woowpqF4aixK3WhUPeOhskMMsp2LGbIjMq06Ip9l+TtGAxNqCzBK2lXyUVJwuTLLlmNxvpqHi/hFCq4+s082M1jWu/LZWN20cRVCxSxRz5U5XPVlIG98ezn4s/YYoZ2xKupExW2a1isQMvpAvO7XHE3Odui11IAtUJ9es05ZnghoHCWavJXvv5fBQrDaKOKbNqDbdteRm9vH1avvphF2FSseGPHDhCDXNjRydIbAsnqyiq29Hr08ccwPjGBKzZegZWrLkIiGseBgwdZZrOgox1jo6PMbCqrqxCORMRWyutFz8nDOH1kNwNhXVMbbn3fn6KjaxmGx6IYGh5z5DostKZkP21mkKQkIWMijXiXKqTphFSFySaZQmbKik2Nj+LY4YOITk1Kmxht1AyBYQZ5FnenOCTn8NhObpv8oZ7+GiYzc+F2Qw2pxOlaTnsRWbPjjhEfS8VYff+ETYrNrLQvWPUJJ7dV1L5l7zTj4ELXQK40nFP0BXmkAklyKD1Av0uGXfCZ0aJZKj5QmyQBjPGAJNVeIYgcA+FMMHTAy0hrBB9NOO0cPsa6y9wHYYo6B2X2nKEwJzMbRpvhzD3nVjyT62OzNOo+sgLeIEuKcigJ+7Dh0jWor600w6AURIy5hpaJONerrXlueKmgp3nhWUHOstzSqX5uGGs9lyWtkTBfsgB2Z4/mgSXUddmerhl9i+wBqWvCYejuIWXk5CabUMBDzx+aC5MvAB7OuInv/uBHC7t27cbFF6/GNVdfi1Qyg2PHj3EnSdfCTq4c08lf11jPc4wfevBBbNv2Cq64/HLc+p73stbtwKFDDCjz2toQjUVpiAqam5vZg2/Hrl14+OHfcpvfrbfeymFdWVkZ4okEDu3ejuGeExgcmcTGa27EuiuuRuO8BZhKpDEwOMBAReJoUg97ifEQT/B6pEvFDGpns9BcHqkEMUWpBjIYevJIxadwcP8+RCcnRLtI+UFij8QK0ylkc0nRHhowtHNL0lkivci82amflIFB3KWdBLfp0pA+WcljOWGkNQdZvpe1xma6g8zdTWoJbvnFtFopG4PlNTwoXizNvAUZziXdWmR3FeA37/GL3RYb4uboiMuSAJEHdvE86AK52NC9Mq4qJpTV/WozwyJWpczQGgOq7JB7tMm9nDWWruyIpUfKeozomp5TRO7uHwVEujDSu3IBxbDrEFuQpVFS4mMvw7rqclYDCCtnyDICcncqoQ0++iqugFo5p/v69uepzNApoBRVgbXwYVIdDnuTxSf5Y4EvJ+dqKvb2ddiFnelgWBSeGw2j4eq8Dh7aOgeGFwALZ4bJH/3M/y74/UHMnzcPsdgkRsdGsKCtk/WGB/bvwzPPbOHc3a233Y7KqnIcO0Zi50ksWrQYyQR1rBxHQ0MjFi9eitNnzuD+X/2c7bre8+53s1ibpDbUTUGjQUk3GAoH0dHRjsG+PhzevxuDvacZyC7fdB1WXnIlGtsXo+ANYWSoD/HoOLM/FjanMkYgbDojODyTdiypEot1vuEEXI2m9rsD+/ZggseL5lhfyNPwMmlkkinud2aXHB0ZasJXqSS7hQ5pPzMWSqozNKxInJ2VHZoKsuYMTbgl/ozi0ShVWRFZa8itH+ybVT7dreuUSjkPSJChRQYxpRXmKokC2cE8qdrMIWbAZuDTFkNhc265x4A8h69yD+jeaB5VvmsMXs370QNEJuPJBD99r7qPHSZtAE5DRgYLzduRhMZLc09MmCwtQPz+aMwruZVHSjzYtHE9qiooHy2dPQ7L0nttwm1X6+e+xMzCiR4+fCHyfFa4qpV/rSQ7DFDfh/MGVRZj0iZWN4lz0OmBwznb4iqy5lelEi5AWlRltg4reswcM7wQUDhLmPyle35QINZ25PAB3Hff91FRdxWJTQAAIABJREFUUYb3v+99WNC2gM0CCGRKwlQ1juHIkcNoaWlCV1c3JiencP/9v8S5c2ew6apN2Lz5Oi5GkA2Vx099w3ns37uX7aOWr1jB2/OhRx5GW/s8XH/dNTh/5gwOHtiD/vOnUUgncdmGTViy+gq0dK1CoKQCk0P9iE2M8ipLUV+usQSTcZxyKlMhR2NNBkITjkhhIs+D5A8e2IuJsRHuPGEgJCbI4wmkJY8n+VF4zQtUZqrwYrXsoHTTzQZaygJ5o5Gw21RU5RrcHlM7B8kbxOTLnOfUzaz5IQskRFJdLBNhJsiTCSWMFVA0CTfT3E+/41RrrRdykvh6eKh9oyMELx5o5YbuxotF0wTOvGTpwsmybZcxcXCm5rlOMrb42QZ+LSTRtUqN28hrzHviAoo/j5ISMDMsLyVNq/W8HGI6S8EJJ/+YLSPX4Upr1H/QznXan7t8zuY7WpwxH6bkCc1x7JjimnBXc5gG/10DD5NqMdVjuR5juGutaec158Dwj/lY/6jHzAiTv/bvvyjUN1YiHo9iaGCIW9TyhQT27N5JkQg2XnE1amoruFJ84vhpbL727Vi0uBPJVIzBL5f1IRT244UXnmV360svuQLN81twcN9evPzSS2hubMK111/HVV4GAW8BdTWV6DlzBvv37ETf+VPw5XNYvfYydK+8FJ3LL0G4ohaxsWHpKybxNW96mQonFlNmUh4/pyweN5wlz0ABw0wqxQWUMXoe7jzJcSueeCZmkcukOHQW2Y24zsimIssvy+tQJ8tZIKCSBxsMeX6MViA5DyYbVvSHOgTKyC6mJcynJ/ntT1PZny2Z444TnuUs+Tbp65XiB1U47e+bOFqeUvN8AtUmXLZCWX7QHw+GdN18APBnIwavek+c17JlIjN0f4IOAoDmbxJZmy4d+g6BIXWflJZ6cfn6dYiUhMSOzVy/VRR2bttMlv1m+8NNVygz5Dtgaw5n0RY6LFGWn5MTnG5V5nyuui6cookc6BKSu1GIphVmALB+Yw4M/yig+2MeNAMM7/3ZI4WDB/eg73wvLt9A82iDeO31l3Hk8CF0dS7GpZdcDipRlleWIhaPw++NYO++Hdi7bxcuueRSXLJuAwYG+/Dytt+zMHjd2vUorShFSSgoldt8HidPncLzL7yIyqoq3HjjDaiuKsdQXy+D4fmzJ1AS8GPxslXoWr4WXSsuQXlNI3LpJIb6+5BMxgEaSUCMkDYctyaJYzSHsiZcliS/YXSm2Z/Y5JHDBzE00C+N/dyGJ/ObyVE7l04wKDJYsRU/FRmMKJrGoeqsDpXJFM0JFgajA5A0tGYdoTnGHUalJqdFuSexhRd8EokI59IsRqgPN0X0oo3OYOiUvFSGYoDFNLwoYyxaGNrloH9rtVfJDodqUoCxahjm32ZKnuWILc7OkkagjiFhhurY44q07Xzsmy1UYYaU+xRmqDk3AkaamVxZGcSGy9YhHCK5kGoHXT9KW6r0x4HhzLytU/nm+1L82egNUccdEuJrRGDq1A4z1Hun0Yq8fxPDO1GDe+1OIa4o3Nfqt7tw6HN5eOvhuQLKH4N2/4fHzLiJn/mbfyrs37cfzU3NHO5Go1PsGVhaWkJLHk88+Th279yF9RuuwI1vvwljYyN4440dbI11+eUbUFlFrDKOmppaXhgHDx7Ao088jrrqalx/3WbUVtXg+MkT6O3rR3VtDebPa2UwHOzvxaG9uzHcdw4VZWWoa2hB+6IV6Fq+Bi1tZL8VQH9/H5vI0lLwcv7K5AjNcCLu7jDg6EaBblhCm+j4sSPo6+3hFjyV4FCorGBIYTKbIaixpsmVFXgsgMs+FLSccNeyplIw45+ZBJ/0DhuwMzkiSeDrthEXcMdMYFrSnV/PMLniYoPZGJoz5K4NteaV39GQWcNkx53bJFWdMFmSdmY2iMlVmcq4DYaO/IaLRMJwpfXQ1SLS1+RfyWBoDi0FiiLLe6usMH2t0uWQYa9dTZaBUHkEg0B1ZRiXXboGoSD5U0p4q2Hl9Od6czA0EGtjvcnTGU7s5u2cVksXjIxxj9uSqYxPQ1oFPHNBNlOcAYz271r5bptpyjoolj89/MIcGF4ALJxZQLnn2z8p1FY3sknDSy9txe49u9DZsYgrv8lUFFtf2IJELIV169YzsysgjZJwObtQk+TmgQd/id7eAbz9xpuxYf16bH/jVZw8cwYtTU1obWlGPBrj7pTGlhYGzUd+9zDWXLwK1VUV2L9zO8YGelm3GAiXorW9C93LLkLX0lUoKavA8AjNXB7h/J6GyQQe3GVi5oyYbI+TR1QGQkBGG+v0qRPo7TnDbJBCK2KLuQwNr08x+0ynEqJBZMCSEJyDbH4Ns/FN/ks3fxFjshiKuhxrNVKgyfTNOu1+6q8q7X2zO6LYTECKysW1VwmDhRlOA0ObFZrQme6Dgqsm6FXjJyURU/2lB6llmhXOahVWCkWmgGJa9BydIbFrBkh18XFdqPl+OK2NUrSQok7xH86Dsn2X8TQ0+TX6NznW1NREcMnaixkM6XtipaYFEtuperp7uYC+/FEwNPzdAkIFQxXJ099UEHLvnjlWmPC6n6uG6w4wW29NBfaqPXVvq0lRWFIaXTfuQWTWjwOGEkE88uKROWZ4AdBwxk18260fKHzgfX/Kk+tefe1Vbv1aumQVqqtruSukvLwEra3tOHz4CH503w9YonHj227CRRetZnZ16vQxBsbmplaW1ZC0pLGpmavAD/7mN9jxxhtoa2vDn/zpR3j40ZEjh1BbXckn++G9uzDS14Oa+gYES0pRWV0v/cbLVqGytgkT0RiGBweRSyXZN5BYIBVk0hkqepAtlwkruXqri8sY9BvG2HvuHM6dPc22/2KjkmMXG57Cl0tzRZyZTEZmH9NzkiQom6YeY6NjM1VVSY7rSW02n3ahGGaQMzOf2Z2btH9mSPz0nCAPZlIvHDMpTivWRZ+zKcwou9Of2WAoB4IMTlI3GKegYtiW65ZsQMAUcNi6S1mNU9QxOSzjLEMgJxtUDwz1ZdT7IxIX7v7RKW8mZaGVUserwtyv2cCQr5mNfE1l2QFDktvkUV9fjrWrV3GYzB4+BgydqIB1jLP9cevx7mOVYZtCjDI5wwa5hZAA3wFDE+LyX27BRQFQcsMS2k/XBbqHiY4GdSi6u27tKraDmDb7dQtoc8zwAiAhra3pFl5//88/KlRWlfGskMbGZtYADo/04+GHH2Lh9KXrLsMdd32YW+nOnj6PSKQc3Ys60dd3nlvnFrQv5GHnv//9Vjz77LOorKzBe259D+rranH86BEOp2tqquEPhDAwNMjzUjo75mOwvx/HD+7DcF8PyqprUV5eyV0si5Ysx+IVq1E/vxOJdB5D/QNITI4jz8N/cty/ysUPwwx5T6hPv9Fz8cI036PRmj1nzzAb5IlqnHvMMjNENs2ArmBIbJN7jTn8FoClijUdEOrSwuzBVExZB2fmMUslUcJk6SAh52oCQx8/n0pUqNBArjSMcSIRNDZaRspizfMwW2Z2ZmiGVZkpKhwaczhtujlMbdl8z239cxP67vQ2KZDKYCiBCDNkSb9vHwpUyHJCQvFzpF8SY1ft1pHvK2u0JTYm9neG2RcxXtIY0sxufQ86Ic9LB1QeDXXlWLtmlZmJYrM93RzFfd/0XqXLp3hgvNPva7XD8Triz49aDCUnTZpMdsiVRSaXzsoozfW6xQ8VZtu5QYEyuTdKYVmlYHKGcr6Y+271T9tbXd6Dy0Lp33PM8C0Cw7/5+/8skDZwKjqJj/zpXVi7Zh1GRvvNsKcAamqaEY2NYXR0CMuXLUc4VMYFlqe3PMm+h+9653vR3j4fwyMDmJyaZCMFcsM+c/okykoiaJs3j9nRY48/gZ27d2HpksV473tuQTw6iYN7dmF0sBfB0grU1tYz6HR3dWPhklVoWbgceW8Qo+SYPTSAHJkw5KjrhIWH4hvIlWVz2lLxQ8cH0MxlZhnAyNAgzpw+hVwmyYDIdvH5LDLkfp1J8WxiCpO1gMIgy1IbcbFWl5WiqrE5uQlw1ANQQYb2ihg+iGu3bEQxcZWKutODxgA/o2BiFj9tSP6ZYUt2aC5lSAmTFQyVGdIG1LCYc4aMzkawbVlS0eN0aJGGzvo9NXaVajDpuE1VnNvzxBzBKfqYEI7Bn5ih+UwEP4y+0mx61W7SenBAxoTy8p4MGFJfsiRMuZji99Go0Dwa6iuwevVK+KnJRv0dTXFLXs90uJjX4xSExR5nyyO6zM6kCriARicNMXfCbFe/KqVf0YiaEEGqzo4hg1Uk0RygirDtLhQlhkZD60QbWjwx16/fl/chmlC63t+9eHQuTL4AeDhziPy/fr9w8uQJlJeXYc2a1Th+4jj3ua5adRHC4TKMjUd5Hsf+fXtw8aoV6O5exHNRSEhNzinl5eXYuXMnf/QrVqzgDhPSE/7hDy+hu7MTt992GzOEVDqDyegUjxIglxraDOdOHuP5xjQPpam5mb32CDw7upehpZvGA1RhcnwcY309SJODNM33YCNTCUHJoKEIDM1CptCPGAaBIQ2rOn3yBFLJmJjHcscJ9SSnkU0mOGQmMCS2SYuaB8EzexRnbHoxDnPMYnS7GEybmhFj6wnOomPONUmHBM11JnD0+8n1OyP/5s4WYYYKeE74ZrpeSOis7EolJ7aDiYbJM8DQpA6YuxRc0CCmw4YLVgHHAUPLz1DIj1TsFTw0TJbRAFrE0lDaSHTIhIIPEDWpNfNlzKwY8eRzi0c8aVDzd+QyblIGnC/UIhDNveH3k0c45EVzUzVWrVzKAKlgqOG/gqFbUHFDY40636yoonlmllRxLlRYp9XbYg41N9/In5c1pMlZh05hxk3buIeHyRHLWWaldiy/S0Ojp5t5aNGLbuEcM7wASDhbmPyJz3+1sGzpCg5Bd+x6Db979CF0tHfhvbfehsamRsmA5GlOSQGZdAI7dr2KYCCM5csuQllZOba/sQ333/8rdHcvwc033YSWeQ2IxhLsvVcSDLIjzY4db6CuvgHXbt7MfcVbnn4Si7sXYmJkAOfPnAKCpWhqbuGKb0NdDboXr8C8RatRVdvCHoYD588glaHRmWSL72Wgo8XHIa6pMhOb4WZ/49jMmySfx8T4GE6dOI40SXQMKyQApPA3m44zI6QCTTZN+UIKZ4k1pvm5WOBtMZ8iRuD0JFOo7DUdK7JByPtRN4dcn8knMSCR6QCFyXnytTcAJWEYMwDjX0i9x1KwcVvX7JDyzcCQnoeAQivRav/FrXzMSAyrMTlLHudpgaFIlEwO1liVOSMBJJg2JM5li/z75lrFsMHoFDXaNjpECRvFWZvjTQZBw34FbrjIxR6GXjKxpcOCjcYQKfGhtbkWS5d0FYOhwxDVjFZBnCr1Pie8VcBTxjo9FBWglIIMC6INWGmEodInB5SUkSrrNVPxJK9q8snmOXn4GD9eHMrtCv7065meW3YOSSuMngPDtwgMm7rXFm6/7X1YsmQZEvEkd5bU1lTB7y9g567tmBifxIb1m1BX14gHHvg1tu98EQSeN1x/CyrKapDNphCNTbGjCukNX9++DRVVtbh8/SaQ+/JvH/wNjh0/iKXLluLd73oPz0emLZDOxHD00G6cPHoQ9fXt4nrtA0oiQXQtXIyOrovR0NyBVB7oHxlAdHyEGQKBNs1aFnDO8J7iljIOk4m10A505/9SRwwxQwJDCpPJLp5yhpkUVZLjLLomIGQWSJuWjBvYyUakNbbLsB0Sc/+pEeYq0+NcIXViEGul6rVWkk1Vmdubia1R763PbFQprQoYGn8/7Yt2HmPVQnUZELhRSx63r5lQkwCcTHApTNY8k4ZYshlNfzdHe1JsYUsxBjl1q5EXkx5jMUtlk12ruqwiYQUIKZIIcNNjxdDWtLdZnSjKplTLKddmwNl0m6hRAzNCCpdRQMDnQTDkQVN9BS5etZwB0v0jRwSzOGMrpnlYfW4nDeBUbk0RxPR063WxT+O06jJdh0pdJBctRSPupTZpEu1FVq9KzfW6FXStblvqAq0QW387BwUXmbSrRgs8hnJ6MBcmXxgsnFlA+dI93y9UVJZg/4G9rC+87NJNyGcL2PbyS3jgwV+hubkJn/zEp1FXX8+Dk8jHkHz1zpw9hW2v/AHz5rXguuvexh6Cjzz8KOsMly5bjuuv38zDnGiZTkxM8fhQqiQ/99wWlJWV4p0334K+nlM4dmgXqiqbEAiGEaTxn948FizoRGfXRWhu7YI/Uo7+0UHExkeRzSSZubFfQZaqwjLQSDo81LjUJO95hm8B8VgMZ06dRIwmzREzNGEwAWMum2IXbGKH7IDNouwsd6hQuMybzAYCNvA00OHxIkthNzNICQFV9sNOz9Mt89mwwOgBTagvACXARc+rMhtlFs7wJxOKO2vAbETuQJkFDFV3qM+vv2dLdIyCkufZUBjMU+3oMBBlsAmnXd9GpyJqGKAY2MofZcE6NJ7+TbeEc7pqdmGq4qbnYsZyVlZMbJ51hjz+gAA/j4AXCAY9aGmqxsoVS3TctHlt0y2CvDj2WNf0ZixLQmCFLPdSNB3iAD93I5n74RSf5Qs+bLT9TrtVTLHElhHp/Sk+TEy6wD5g+DgSf0gFWZ51rZ+Hhf9zzPDCoOHMdrxv/LSw5Zmn8caO17B4cTc+8pE74S34kMsWEI/H2G69t+8c9u3bg6rKGlx37bsRDPrwy1/dh8NH9vHMlNtvfz+P+SQ2QB6EtIhf3/4KM8vWlhZctek6tpza+sJzOHrsALq7u3Hlxmtw+sRhnDq2FwF/KZu5EuOj3Dq5bLd3LEd75zJEKmsxGh3HOLnYkA8hW+rnOGdIjtYMWNxPTBcgm08ZHS1W6k+mAsrUxDgPHufeZB4MRaySzGpjDH7clse9zjSlL8WLkkCFGJKYvkohxHHL8fmQZgZp5ch4wp0UTdS9xJK1WT0VQtPYcUd2C/9NKQC70knMkDWPs5nBcgHF+k9doQkgLcNUuyuDXkrhQgJVYaUEYpzvo5DZxOKSG5Trcv0ItR+4eOKcHEbCMPn56Gue8ywHBB0OKs1hMFQzQ+u966HA0hqK6JVBEzNkMATa5jVwmEzM0AE6E9pS+O4zuT5NJzCMmeKG1dhjHG7cCnMRaNrM0LHl5wvVlKdU/41g2r0OLXAYdYPVoqepFmGds3T2mKeXe6WjC9wW0+lbf66A8haB4Te+95tCNuPhOSWVlWU4d/4Ynn/uObTN68S7b7kdQ8MD+MnPv4szZ05i3Zr1eMeN70dVVTkmpoY5/1cSrkRPz1n8YdsLmJycwPtv/xPMm9eK3z70IHbu3I5169bh6quvY+bj93uQSMR42t2+fQfQVFeFMycOIJHIobt7Mdv3h0IBBtT57YuxcNFKVNQ0IJXP8XgAGgjFrV85EWHLrA2pQrJXIQ9icsW+7HaTSTtgSCEy9ShLb3KGw2TqX2btIfVA0/NTmGtyitKnLHkyu6rMzMDrQZoAmRmo6WfmvI7KLmTY+mxgqACoAKDswXF9NlIKrroawNCfucxHKsXEHmR2iLBO7ks2lXT+N+cPdQNK/pE3nQVyojU0PtamJ1gKQGLN7wx/msYE7TwcAyKnFoTCyOxptzdb37OwKhFm64HgHAwmNGa9ZJaKTl4OkQNk1ODLo7OjBQs724rCZJrvIrdIEpQcvFr+iG5BhV9ZWK9jrFAMXLMxOof/KrjJG3A0qBpCq4zIZffG1l/vmYbDFht0PnfzGP5clBk6gn9XmC+YWcCjvz82V02+AHg4cyDUhz9YWLhgFdZfehUGBobwH9+6B1OTo1i+9CK8+5b3I5+nUzCNQJBCuSx27tqBffv3oLtrCa6+8gbQPKUtzz6K3Xtfw/z5Tbj55nehtroG6SRNtyvwLI/nX3gGx48dQ0fHQlx11bWIxmPYvWcHujrm4cRhMlKYwKqLVvOwI6kSetGxcCnPQK5vbkPBH8LwYB9iUxNcCWa9odpiEeAwO6PXk8IFt+iZhUNi6jOnTiE6NS6mq5wTTDH7y6TiXEUmcKTqMmsRDUMUWY3FQIxllOaUaJPoAHo7FLLBUONIqcJKCdEBBQNekkUyozMNfVGGSEBUpMMzm1AlL+Ra82ZgqMCgVVf7vRBwKvgxcNF7MSGyywLNAWCYo82eNKTXHmQO843OUgtGzI5Nn7IyZWGaYi+mrJE/KJMqMMeISIPyBQZDqi77PTQqtIDurvnoWDBPmKGzGcysY+28ce6YstgilzA39+mcDy5bmx7K2qzYOYSsV3Y+Xzu3bA5QnqmsVm3aw6LryYrQ7fsqxStZu3xY6GgIi+rS4x99aQ4MLwAWzswZorStcMONN+Cmd9yEgJ9m9U4ilYyioiKMAwf3Ytu2bSiL1OKOj9zNrjTf+s6/YHh0EDdc/3ZcseEqnklCJ32MRnlmMti1axd2vvEqFixYiHe+8z28yR56+Dc8EP3ii9Zg/fqNnLz3+WmYeQq733gN53rO82xmvy+ASDjCOcaOzm40tLRjQddSeAMRTE1NYHhkkGd7CMMTd2oGkjzNQ0kZqY3O5shLJ0kmy6LrSc450ojQDIMeFUqy6QQzQ8qFEvhRUYXb9RhURcMo40MltCNLe16oXCRwfRVtMJQrMttah6zLjhcYMDlIJ0dmCihaTBANnslLOfNYXNMC/T1meGy4J9VjZYbStWt+n70BVQ7idkbwXjTiYic7SEPljdW9AKcWRWhmgLIvNyXAVVNDtpQBcxXZvD9ysBGGaCQ2zIxMBckcDhrOCx7KdQqbJQYrPox06IUCPgR8BSxa1I75rU08NlT+mHtq8pY209aq7vRNw+BjpiFqGC31LauYo3lQ051jP4cCls0i7aFR8n6LC06aX5RbYBd/tJvJ/dsBUSuk1t/X15wDwwsBhbN0oPzF//pmob6hDCdPycCmNasvR3dnF0ZG+vDTn/8AExMTWLZ0DW64/kbkaMiQP4t0KsOT2V58cStOnz2GBe1d2Hj51UilMnjk0d+ynGXF8hVYv34D4om4kZ5QddDLczr27t+PSCSCG6+7BoP953Di5HHU19WjtWU+y3aGBodQUVWNjq4l6Fp6EUpKqxGNxTA2NsxFlEKeOklkMhn9LWGcDmSSTczhhnHB7uvtxdjIEJu9EpgKEKZYKsSWXmnpVSZgpIQ9/VyNWKVwQEBI1VWT+LYa+LV4oJuMYcvJF8lsENNmYsTKAlV8baaooAzQeagVNtnhpQMBpttEe5PpicXtxQcvtYSxRMfqabZDPPPcDOhqMMuYKsUT+p9IY3TSnLjr6LXafbvc+kcgqqkCHY3KaQO3sOJUaB1m5DJDJT0K8jrNhPtGuE+5gJDfxznDpUsWooXGhHKQT38MSKuCcZYQVEF2OgjpgaP+g7YG0z7c+L07FV/+iSstkk/SAT9bC6jITgDmfNYGZO0CjbtWioGS15Vhifz7Vm/3HBi+RWB4z7cfKLy+/fd44Jf3wRcpxS0334YrL78KwWCI547QJx+PJ7Dlmcdx/MQRrF1zCTZdeQOOHTuKn/zsB8jkJrFuzQZcdeX1/DuhEiAZzzFLe+kPL+DAgYOY19KOm2++hQcSEegeJnuwhUuxuLuL/QyPHj/E7Gz1xeuQz3kwOjyC8spytHV0o3PxClTXtnLITfnLeGySbewp0U5gSGEu6fokF2SmtpmcFEteAAwPDGBocIDDYgJDCYXT/G/RGBIYJiV/SKDKHodZpxBDsEFgqKEmswPTr2wLoXmrcNRuNrthYLxJJJoXdqTFE33c9HDYBkMjubHDf2FSlCsUowa+Fx6jvyTGzM/v6go52DaA6IADMVzDBB0TAeOHqFIZNWVgQCgyHzXjFQyYi62agLyEd5KXE2ZtrPgFYYrnMZtUgcMM+d8yM1lym6Q39PBAKKomL1/ahaaGam6rlFSCWz3W7SH32hwbRjozk43ptbghsg1YznPR9XLhzByCRfIi93dVYTA956jrxH4+ZsuWcsAF2uLCik4dVLZrF18e+8PxuZzhBcDDGTfx6999qEALdmCgD4GgF4FQATu276C2XaxbuwELFszHsRN78bNf/IiFypev34xL121kjV8un2ZnG5qvTHNUaARAS0s9Nl9zMyYnx/HkU4+zB+LSxSuxZs1aZhvhEj8zxfHRKezcsQPNjTWYio9yr/LaNZchNpVEIh5HSWkY7Z0L0Tq/Cy3zFsEXCmNoaABjo4PMFmQYFBVIKFdIDtUUvkqIy3prrmZKiEvgOjzYj2QiytVkktcw+8umkExQEcXOGYrvIQEBhX80PU8KA8KUeCHbLi/mtNfPRoik65qijtYCMJbdgs0MVRdoAKMohBakMM9pZ8oIBCWnqAUUukAy/WcNoojtpAvGEBplKyzhsIomjiRGK8wM4tJt4pjyWoDAG5OvX6z5HcCzwU9SX0U/c4sZJoy3S7xclJJOFOpE4rCfRdfiZEMdKCtXdDMYip6U+wQdgQw/o8nFFeX+zD2VW+DePznY5BpNWaV4e5mfOb9jsMr9PF1TCFuLOmu1WJ/LHH6SNzX6SKMU0NexgddhlUaHoLrOx18+MQeGbwUYvvtPPl3wePzYvPl6Dl2fevpx/PrnP0FZZSXuvONjWNDeybrCOFWBueMjh5e3vYD+gX5cvGo1li1bjZGRQTzz7JNsA9Y2v5On5JVESlFaUopYNMqMcOvWrejpOc+ymc3XXIvTp09gx/btCNNMlK557JCzqGsZsmmRw6QyCbQvXIj57d3oWLgKobIKBlgCtUI2xRVGWs0kcNYeZWGG0jUi+5Q2ahbjowSGA0jEppDLJh1mSIavBIYkuk6l6fuu4JpF1/m8OOSwCYHMHLZzUcomigot7gRI0d+pVMPZra5pqKMdthgSb067ivxmH7qR1kgnihsS+011VRkgP58VYunTsZCafuYTnSEzXQMX8hMzzc/KcWroJr27blgnzEj+rcUrJ2dotSv+H8HQGBhL34l+AAAgAElEQVQIM/RyqpIkTaQ7pMl4K5Z1oa6mDNQ1TO9Ti1UuK5Sv9HOy2dT02+gwSC1kTQux7fDaZm/6Pm3x9f8EhrJkXGZJX9s5xCIJlmn5LK7RuIxRr/mJbSfnwPCtAENvRVOhtbUTd3/8U+jo7MBkdBLDQ4NIJWKsy9u7eycG+4Zx0ep1WLJ8BV555SU8/cwTPCtlzeq1WLVyLS9aYlJpYliZAo4cOcDymZbmVixevIQlONte2cY/r6ysRnfnQpbY0G9RuEMFmf6+PrQ2t6IkGGbQzWRTaGpuRduCLnR0LEFFdTNi6ST6h86zJCZM3Rp5mYNCIazMMTEGDT4KY6XQQcyRDGkJRBOxSQZCKpIQAKYzUSmmZDJ8PcQW6WdcdTadJCwZIYZkZDsc5miBw2w8XezSgaIdGMKeNGSWjWna7czvUxZCN0eRdMZiTMwf7McZRsFlGiqcmDCZHkZf+205nF2Ltje7SU6yqYQzEEquj4eZCpqYQVe6mWVDS9ud6AxlMp37gtqSR9emjNJuTdOMKwO0abzR1jRd25ozZOcaU4uiZp2ySAjLlixEXU0FM0M/g7EpujBLdeU1CojFrM7N1SpiugYLDqk06V2XwaslmuYDNW/svoY5BEyByCleWT6WDlhbeUC9BgcMDUV1WO0szFQ+E2COGV4AJKQ1ON3C67N/e0+ho6ObHUcOHjmAisoKXLRiNQZ6e/Hcs0/iha1PoiRYgis3bcbGq69l+Qr1C6v05MCBA8y+li0TkwYyedj5xuvcnldVXY1lK1Yy4HGOB+Dh78eOHOWcIw1Hv/SSSxkQSP4S9PuxsLMDo6PDLLOprKxCx4KF3PdcXbsAiUIeA+P9iMcnEKKNYAwWMjyeMwevqfwSeJH+LJuRjRudmsAQSXMmx3l8AM87yeSRykyKppDMXpMx06dMhZW02P+zjX2Oq+TCAk2obKQh9kcii5hOhTw/nyhp3AS/Agi7oageTnOGWkmd3kanVVatyBrjB+d1rdkhDhgaYxwXXCyXFQ4JTWhpJsFx0YQryaZzx+Q0hRmacNaEmKLxdMND7VqxGbOOStCBWlpdnb58XVZs0gBORdgN9dn630sHJlBWVoLO9vmorS5HWanMQHGNU8niyw8PH1i2INtlihLay7/5HrDMSarf8k0JllWnqNfrdN7w9RntoOmp5rSJtRao+q3gVpS7NE/mFEWssJlBdRornf696aH3XM7wLQLDf7/vmUIyOYb7fvQdHN2/B4sWLcHHP/ppBAOlGJ+IYnB0AKEweMznubO9LFehwfJ0tB86dBBHjxyFz+/H4sWLsaC9Q3z7eCwSuPBCnoixeAKNjU1YsXw5D6Dfu3sPYrEplFWUs/Grz+NHOBjgCi8N++ntO88MjUaOtrTMx4LOhWhsWYJ8MIiJ+DgmJkbgpxklxrI/U5AB6hQOUnhLVW9q0mfX5XweyUQM5GsYJV9EKrZQ6102h3QmwW42VGUmQTd3p1ArnhkfSrecp76ZOSlcsbZAglmdLnRe1DKiTfp6NS9k2rbMqS7Vx2KHa0dWYowa7I+a35cpvAiLpKygW4hREFRBj9+kB2ww1A3t7HljlsDCaKPZo0+Mw2UGQ7NBeZPK9bM2kcFQCklcRab7a8TO9NxaVLILBxpCOwk6c2GsBCgSURq9Idl2mbwnh8tUB/IUUFFZjgVtrSgJ+xkMecZOnvrcBdwYyOzcnHUTHbBhRy9joSZDkZ0xr1KAd9DSzelZmlVJAxharZ0v5l4J+Mm6d9aE2svpY5zfL85fOpVsiw3yNTspTsM3TRHsiZfnwuQLAYczmOE3f/p8oZBP4MihAwjT/OTWVni9aWzf/hqqauqxeMlKJDMxPPa7xzA8NIbq6mqsWrWCh8KToHp8bJzzOpFIKQ4ePIienh4saJvHdl5nz/Vg+xs7GKhqa2tx0cUXI+D3MxDRKUuD5Pft38+/Qwt/3drVaKyvxejIMOcNqRBQX9+AhQu70dS2At6SCOKZBEaGBxCg1jnuKc4ixSDlgYfavlgCQ90N5CQj1UxyoRnoP4/J8TEunnABhSf7UbEmipQxceC+Za4kZ5gN8klu2CHPSeEQ0szW1WS4sidmdQTApguGW9C0U0EWv8js5Ht2TqoIDGf5lLky7LBIAUMnNDfhsTAeIGAy/CqvoQ1l90k7Ug7VADKaSkGlCAxNxZMuWdoR5Ro4XeBM/RMmpBpiFlkTO9fikAHImexHcpIz/phqsgOGXCgTQKSIpa1tHvwBEmIXUFlRKiav1Lvs83IbpNR3i6uys70GX48xaRVmKNdjAxk/xmJ0NuOUlzAFEPMoYYTWrG0DfI7M04Tx7vFirtMCYTfHqfZfxfdIP/O5nOGFgMJZwuQv3vOtwuTEFNrbulFZ0Yjz58/jO/feg6Gh8zwf+QO33cEawJHRYUTjUYTDYQayEydOcGGF3GjIq+/8+R72NSSRc2NDPdasXgOvz4vJqSizpEAwyF0oo6OjqKqoYHY5FYvi5W2vIJNOsZV7R3sbIuEQ/zsZj3O1uKamhtljU9tKlFTXIZ3PYXCoH4XYFALiuYwUia6JbfGgeHGcoXwaMRdasySf6es9z/pHZoU5svBK8wyURDyGNPkakuDaaBCZXbLJANmEJZ1+UQJDEl670hm3R1XCK3K4Nr2lLLguNnqQjUCPcZPoNjA6VWRlfmrsYFVJXWbosgtlR1xZNntb/QttRlYk4zB+fczcKCVgdaJwzs94R9L1abXZrbvqBDyz+bVtsaCGE2pVZYxSHVbsbm42Yp1WOJJ/S/WbdZM+tiwA5QzLK8rR1NIMf8DPcptQ0IeK0hIEfTQ/mubd0DXbImaXoenWcXOIygCtKj0DvAC57TakFVzVm8pHo1Kl4r5tZeDTtY12AcXQejnQrDyjzQ71Ne0Dww6l58DwLQJDT3l1oZD1Yd2Ga/CnH/kzxJNJHD9xEKnkFJYvWYygJ4jjh4+jtLwMi5cvYTB7/InHueOEFiaFvp0LFxq7fHKomUA4GMSZM2cxPDyM9o4OLFu2HCdPnuSKMlWsqysrsGHDBniJJcLDYSrJXvr7zuPEsWO4aOVKBkNiaXW11WhsaEDD/GWobJwPBIIYHhpCemIY3rzk9tK5AtLEZCg8Zs9CtZ6SPB6xuoGBQTZrENcamoESRyaZZCBMMRgm5GdsGJtHirpScjmkOX8om9wBQ/UZ1KqveuCZwgMxZZb6mN5p/l2lT8b5mivdZjO4gmOwtZeTx9Ih8AZUxfvP7VfmDUKFBnsIlJH2OH2/JlRzqsuKR9xCJ7pM/hUDiBz20vvJ5fkwk9yneDvKH7WgF4szZUNaICKgZ2NaY6elGsYiNstWk6KH1D8OO9YB8gyG1FmTZ70rrb/Wtvl84FDYTN8vCfpRU1HG7Xo+LuaIy4tkFYpTGM4LaXXf3Ft9vBQnZKyE9h7bI09dMFQgFCDVOdluldikMN4kF1jMkulai3uY9RzUgpDOipEARD68J7admqsmXwA8nHETN9/8sUJNbQMuXX8JQpEAV5Nbmzu4NW5ibBC/+fV9mCBX67IqXH3tDWzF1d/fz7m/0tJS/u/MmdMIhYNY2LkQfr8fp0+exL69+/mja50/H5ddtp4/yLGxMdYQlpWWMKgePHQE6VweV27cwJq//Xv3YNfON/Cum2/B5MQEV4cpPzSvpQm1rd2obVkIX7AM8VgCk8M9KGRiHKJn8kCG+pULWfh45Hxe/AR95C6dQyyWxOjIOA9/SqcTyOWSBgxTIuOhSnI6ye15PBaAQJD6lWmWsnFckTApN40Zuue8/FyNSxUQ5OfssOOAhOvkQjNHyHxVlzmBSDAQkGmABnQ05HT7gdXdxuEWrjkDj1S1KqNq+GDlsTRM5vBXiwc074PAwOQBRafpiqUlvSYGtQIaRuBuWvac5+SihGHLxhh2RpjuLGI3pNS8qLTiaYlHXM3J4j8Y9PIwsZa2NgSCIWMwm0PAW0BFSQgVkRKuLguQCLhMD3ntveP8zIjJDcbzYSf3W57H1k9KikPAiL80YbYWUOzUgJPCsGaXTN+7bmHGTGCk9IIzT0fugTgkmdeUC+BLeOrV03Ng+FaA4bd/sbVADjDHju/Dj374LaQTCVx/za14//vuFEOF/a/hXG8vOha0o666ih2sKysr0djYiMmJSTy/9XmcOXOGhz51dS3EqlWr2Ik6l81jYnIKNXW1nBPs7e1FbU0turq7eKj7M89sQSKZQSgcwfIVixEpCbAOMBlLoKKsHFMTkwj4Pczi5rc2o761HXUt3QiW1oP26ejgGaTi45xTItcscsRJx8cwNtyHs6dPslZv0dKlWNDZjWiUnGt6MT42gVQ6zkCYzcSRShhmmIjzQHm27mKtoQCh4wBNDIDHAuScquuMCiDn5mTEJeXVhGF4xYDWmYuiZQ4ZOkTMS1rahGVQIYodtsmxxeeTMZWGlRJQ0mvS2ADOzWmujoTWxhSW2/KolVin5Gm7rZWjVGbCuU8jmmbhNOcCTZeMpSHke2ByhJLTlx5jCZ91trTmMLlC4VR0Nc/mhKdmAQuLkk0urkOiJRS5kDxIiicGDMm9JhxCXVMjAqEQ/H4yxs2xow2pAyhcLi0JM0PkcQWmqGKzw+m1GodnqczJsFnj3eMM/bJzs26aweR+DaN2WKFVFbZDY3utyNeaTpB0AxesOHVCVyVrRM4peqwrX9J7/9SrZ+bA8K0Aw2/+VMDw0IFdeOUPz6GlqQE3XHczysqqESUWV1OOTN6Dof4+PPnYI3wJoVAY11x9DQ+QP3fuHDO+6uoqLFrUDXKW7jvfi7raOrQv6MD5vl789Kc/5U3d3NyMG264nsPfWCyG0dEJhEvKkC+ksWvXa0gl4liyeAnKIxWITU5y2xVZ81dXl6F1fhua21YgUjUfBU8Q46M9mBzrh59N7Gi0ZwwvPvso6qtLceUVG9DY3IRQpBRT0TQ83giOHj2LY8dPcq4wkxUwJMF1Kk6gGOdwOU8DosjJJpdxxdxmfUrRpxgM7TDPHNy8qXkz8ygA0/JmhqrTOqdDgq+YBw6Rdx/lNqUIQZ6Pyoxkgwkwcv7PTNwj9ilFCjejxO14xsaLwFA3JwGqtnW57EcZlDA9bTdTqyqV2CjvtAXWDhhaekMBVGFNggXFYCivZnJzDq+ih6tER2TjAgHCfui+MhhSmAwaE+pBSWkEVTU1CJeE4fOrVItm3VC1PY/y0lJUlgQkE2oxOFIYCMjOhEPVEPIVmkOHGbCZn833wOSdtdKs6QDNSCprVuAvEmtPK7Jx+M2FKUkjUPlbUzp8zU5KVcBQPmPXV1JbHp+eA8MLAIWzFFDu/fnzBdqEoWAAlWXlLEM5eGgfnt7yFLOWVavX4uqrr0XPubN4+aUXOQxubGhCR0cnUukUV5epkEIfW0/POTzxxONswTR/fjtuvfU2jE2M4+jRo5x7owp0JBLGoQMH0FBfh6bm+ZicTOD3Lz2L/Qd2ce5u6ZJlWDC/A/XVNZiaGIXXk4Xfn8O8lha0da1GZcMi5DxhRKf6MTrcA59Hih09p4/Cm5nAB297J3rOncYDv30Ql264AsuWr0Fv/yTGxlI4dfocd9Lk8jQVbwqJWByJWJRHAlD4jiyFzTEBPZXUmLxcgUJdBkNTs9QNV/S3WE41NzVx4Wd8bBJDoyOcf6T+aer2YM5jCii0cXheChUryMiVWs+IoXD11sc5M9LP0R+tbmeNoa2uBg6nzShKHpbFCUAJ9+h3ubrtGEy4a0g2vRRP+D2ZHmgn7COQ1lDR5KucfJwxnNWwWcI3EWLroaAiZYFC2+zAGB14BLToUCC2yyBhgyG14pHtv4cOXz8X4ELhEGrrauSwofiZDhBixeYgqC8PcIXZuTfGCkwIl9UKafJ5DECWlZq0TJr+aZM7tUXU+rxaCON7OC2FYD/GzqdyKkAdzbmIRmgnhhjMBE1bnhSp5SB1mKFei1lrT792do4ZXgA4nHET7/jU/yrsP3AAoVAF7v74Z+ELhvDUMw/hwIHdqC6vxOWXbsLKlUtZCE15G5nylsUTTzyB4eEhri6/4+1v58IIscRTp08gGAhiUdci1NbVYmhkGI0NjQgEAhgdG8Nvf/sAopMTPFVv87U3IBiMYHDoPM9qpspuXV0Denv6sHzxUvYw9Huz8HmzmNfcgJb2FahsWgIEKpDNjGNw8AwK2SSHlgM9p7FicSvmN1XizKkTOHzkCDZefQ18gTL09U9hfDyD02d6kCRNYTbO/8UmoyytkQJOnCvNqbj0L7NbNhuWGgcc3uguM3QWvVWgoErv5esvxd998Ysor6hALJrAK6+9iu/cey8Gh4aYCdIMGAI+mhFNIMmzlT0ezhU2NTYiFo1hcmqKX5vysZ/97Gc5JfHjH/8Yr732Grxev5njLPbwrAFUVZxBIzJwUEdupzrqVHStVUQblNrxjF5Qg7JkWkTm3P9t9IUKEkJgzHwTHexkKqPqbu28gvbzWvkuzTkSmNG+p98hDJReZNfNRlrxiAHSAQGURmhGjoeF/TROgn6fDgwFfQL8cCGByvIIAv4AEzeGP2vkqr1/pjM5BsKiUQbuKAe9Zrs+TZ81g6HJobo5XXd8g+RZZR3Re9G8It0OHSerDFkfI9flRgLwiK+hy3YL2DIHhhcACmdhhqHqxgKxicWLL8bdn/wCIrVNyHkSyCajCOaB5NQUHn/qtxgdG0JlZS3ee9tHMDo5ji1bHkMuHUVTfT2u2nADcnkvfKEAAiUe5LIe9PWew/PPPQ0gi/mt83HttW/DVDSJXbv3IJGOo6a+Es0N9Zgam2IB9vzWFgaBI8eO4plnnsGHP/RBDmEL2Qz3Ibc1VaCpdTHqW1fAX1aPvCeBvr7TyKXj8PDc4xQCgRyqK0pQXV6OcKQUk9EYzvcOIhpLIxZP8/wWKpZkMgSICWaFiRhJayRcZrPXPE3Lo/nKOWQIFEm2k6WpfBLqaVcGL1oTy+iiJ5D75j3/iOs3X4N4PIlkMo3yykq88upr+PSf/wW+/OWvYHR8HNteeQXxWJzzogMDA5yHramtxQ9/dB9KwiX4r//+bzz44AO4ZN0l+N73f8DtiUePH8Mdd9zB4Cm5MKks6xAjYpHMAOm6cmaOCH1PdX+Gd5GpBg9uynl4CFfBQ7ZsAXiDYWQKBXQu6sKiRUtRyBTw1OOPYmy0H5l8ArRIGARzPnhzIc7ZkR4170lz8SpXCMg8FsfU1LTHTVu2dv7MLlZoeMzT/Ey8SF+TvMbv83J4TAA5NTXFwFlbV4eamioJpY0GMuDJw4cCaqorufBC4TPpbeQ5VRsonScSNNuVZxnxwKBkxjGIAMB0qBSfISYd4KYE+NlUZG0e6xRJpulKBfDM6xdFFnaBRr5mcmuF1nTPnn5trpp8IdBwBjP8ytd/yd2pjc0NGBjsxxvbX+f837XXXg8UfNi7ezeefOIhlEbCPM7z+nfciHBJKed5JkcnEAmV4MCevTh24hj3Ud148zsQDpXi+LEjOLB/L8pKw1xlXrhwERKJNPymGhhNRLF3zy48+/RTvMDXXHwxNl65EX19fdh3cD+WLVmC0nAYuVSahIKoqwxgXttiNM5fjkh1Kwq+HEZG+zAxOgQfDYnixDmNA6CKsrHR8niRzhKz82JyIobo1BS336VSUXbMTsVjiEenWHSdptwhteSZsQBSORYbLxFcF7dN0Qak7xMAqiiZFvnf/dXn8KE/+TBee3kbvvYP/4Cvf/0bnFKgv99+001YtHgJtzPSbqQQed++ffiXf7kH6y/bgE99+tPMGJ9++ml84xvf4E3w+c99HqvWrMbvHn0UP/zhDzlc1NGj2hkTDpXwdVKxhvKHwWCQWwo5f1mg4hI5Bfn4c6Pfp+LSyovWobqulpRKuHj1Wh602jc4hK5F3SgJlrN+70c/+A9seerX8JNwnSr2BRqCRYUhM9lPBeYMGsaU1uQCbdCbzsicMFYhicNVAR1t26RrpJwngSEBb2VFBbP6pqYmMd8YG+cOlNZ5rQgFgwxEXFHO51iDWFVRxsDIU/bkw0PWgJKAsHFDt1oi7Q4a95pngqHgmIFTKy+o79llgHYlWJ7RBsjZmKqus5lFF/lduj9zYHghoHAWZvjfv36j4A16cb7vJP7t376MzMQYuhYswXtv+xAWdC/BxOQYBs71IBwKor6xFnsP7cD53n6sWLYOq1deipH+Ydz/qx8ikZ5CpDyCjZuuQVtrG4uvaRPSgk4k4njxxRcxMDiIYCiEm296J4fae/btwauv/oHZy4b161FWVoZEMo5AKMji63wmjcnRUVDWrDSQR1vHIjS3L0WkugXw+RGLT2J0uBe+glSAxdYrz9IYLlYUqH25AH8gjKmpGIaHhtnQNUPehek4sskk+yNSeE4D5Slfys41zAiJ7Ug3CVV1dSFrKKWJchkaZWQohQIWt8/Hz3/yY2YOX/vHf8BN77gZGzZcjmNHj7F5RWfnQkxNRXH02FEsX7WS0wyPPPI7FraT9jKblSrq66+/jqGhYSxYsADDY2M4cOgwHxRd3d0YHh1jeVNbWzvOnaVhXfuxdOlSdHd149Tp03j1lVewdOkSbLrySs4bfutb38Ztt92Ozddfj97+fjz22BP4zOc+jxR7QaZ4sJbH50UimWQWe+Vl16A84sWvfvUtPPnEj/H2jfWYmCzFi9tOI5YJIsszl8mgkVog/eK4DTNywZKTCHu1QjzDgpwcolnT8ji3R1gLHhwme4CA34vSslJ2JKLUAakZwuEQhoYGURIpQTgUcjKTxPuoqhwJBlBeFuFZOVycMqMJpoO0HS7rlMMikJqFGQpxLQZDXR92blBDZ/s13byk20NdLK6WV9fr4rwqSZ94ngyBoW8ODC8MFs40arj3N9sKBW8B8cQ49u15Fb5MHp3zl6GishaHjh5EeWUJVi1ZzbT+5VdfxJatv0NlRRUWtC3Gu9/5PiBbwMj4WUxGR1kYW0AQO159jTtPFi1eitUXr8Gp0yfx1FOPwx/w8Ql/5RWb4KWwyu9FIptEKp7A2TOn8fTTT2FiahJLlizCLe+8GdHxMYwPDyPo9SHkzaK2oRHzOhahurEdXn8ZUuk0hod7kc2MsbbQW6CwkEJFkaTw1LccNfsHOClNOc14bIrZI4EgyWkICClvmE1JRVmkNSkGQ+o2ocVIYKeLWCt6EsK4xp96aiOdxm3veTe+9KUvyYyULA3C8uP3L76IskgpLrroIjz33HP42//n7/AXn/scPvCB92N8fBLf+973cPfdH+dKPbn7bN/+BgPZFVdsZF/nQ0eO4PTZc3jb296GRDLNAZ7fH0QykcTI6CgXbGiDZnJ5HtVAUqb3v//9rAf91Kf+HLfd/j5cc+1mnD17Fo88+hju/tQnkM7mcO+938XmqzdjydJF3EX05b//Mu75h/8PTXVhPPDAN1Fbew6b1u5HInY5Pv9Xj2M8UYJoroCsh1ioD/5CQLSNhTizy7zHLzkutzQq+S7rexoeKwjIwaIOE2JUy2kJLpB4EA4FOEwmMKT7TEywpZUYorD2SKQEWa72i7SGyGTI52WGWEbVZ6KG00a30msI6EjRxCluOAJ7BSXXmMLdgyqRKgYuO3rQkFlYpFMmnmbnpVMGXW/F6czQziXq11ten9MZXgg8nBEm//DBHYWpiRHOozW1NsBXUoqRkTH8+AffxdToeVRGSnD7bR9DY/M8DI4MYP/B/ZzHWLF8KYeaoyMjKIlE0NnRiampOJ59fiuOHz6ISGkZKqur8bYbb+Th8LQpybGGKtZnT57Bnp17EC4vx6brr2W9364dOzhXSBtk5cWrsG7NxSjx+zE1NgJfoYCQt4CyyjK0LuhAbVM7IqXNyGQLGJ8cRCzWz+7XyNJAZarMua7UlEajgkBZaQV3wRDw5XIpJJMxZONi0kCMkKrI9DVPzzP9yZxDMjOFJeFtyTNMJ4OGPSKlkRwVyXAuu/RSfPTOu9DY1AAaO/B3X/xbfPWrX8Vll1zClWF6rwsXdaOzs5PD5Tvuugv/es+/8ZzqZ595Dl/4wt+grb0d937nu5yeIGZ4/Phx3HzLuziH+dgTT2D1mrVoaGhglv34409g06ZNCIYj3Iu9ZcuzuOmmm1kedeedd+GjH/sYNl65iTuDHnvicXz043ez+cbf/u+/xbvfdRsuv/wy9Jw/i6997Sv4+j9/HbXVYfzm1/+JxvoxrOjow/PPjOCBh88jka9GNkBgGJMJJHk/kKOEfxp5Fl27Q6wUBG12qIeIDY4iMyJtpmgpKUTmvB2Fvn4vSmhiYijEedym5iZWLxCWcT+yATJKV4ibODHBAoJcic4jEg5yioeFTDxITETV2smjDEwxi0BYP2v52XQwNL9v7cYi5md1vtgsUEHOZotvZvdlX5M+nrOXRhXw7Btz1eS3BAw/+df/UHjktw9wlfNt77gFN77rVoyMj+KB+3+ObDSKi5atwrr1VyCejmNycgwd7UsYsE6cOIj7f3UfyisjgCeI2279IErC5HQzgZGBQQbAuoYanO/v5cJI+/wF6OrsRs/ZHvz3vd/B2ZPHUVZbh1s/8CE0NTQxkIyPT7CcJBD0M0MrCfiQjseQjE4h6AFKy0NoaW9FbdN8VFV3weMLYWx8CKNjZ+DJJeEvhNi2K0d5Q5+XQYeQm1hqbW0DThw/jjSBXzLGjjU50hkmYjwilATfMhNFwmT2SaTJecbklXJtBHhkLeZUBk1xRSUxXI1lGzGP9FvTGIRwiAXbsakovvGNr2Pj5VdwhwmFe9z/6/Nix85d+MxffBY/vu/HXHkfGBzCvd/9LlePv3vvf3GofOzYcRw4eADvfe+tHN7e/Wd/hrs//mfc402zZ+688078/d9/GS3z5iMej2Pr1hfx9nfchEQygZ//4pe4YuNGtLS0ck/5k08/jU998lNIxhP4whf+Gh/+4Edw+RWX49SZE/h///6L+Mu//EucP14pyKwAACAASURBVHcazzz9EAb7DqPMB0xFA8gUKpDIepDxUM6T2hZJ1sO2CoBHRi84VjSOzsZo/KaxRRGaO3GyYYbi0SgadLLl8nHRpLK8lL8m+7ja2hoWXXO121RoCcAIQNVQljgfmTmQBhH5LMrLShApCbJAm7WXnNYotvPXOTQ849mePUKM1Qil5Wrd37O1iRLO6tB3t5gi3SqSAtBIws4bunOdbR2ka9QgbNDtiiFAfG7HuTlpzQVAwxk3ceWGGwqnT59CWaQCH/jAHbjkkkuRzibh8we5ckgLffuu32Pri88g4A/joqWX4uabbmbpzSuvvQB/0IP5Cxaia+FiRKfiCFFusboB6UwcO/e8jsfZ+j+BttYOfPSuP0MmlcHJE0cxPHQerfMX8AS8VCLFejMKdShnSKc7VXipMhn0AdGJcQQLBYTDHtS31KKhtQ3VNYsAbwSJVBRjE+eQTUXhz/mBPCX5SRpDTA7IZHMMstXVNejv68fkxDgSVCjJpZGJi8aQwJB6o6kizf9ZYGiLkNVRe7beW/cEl43JeSrK9bB7QIEB8JOf/ARue++t2LlzB37zmwdwzTVXM7v5xS9+id7ePvzVX/0Vbn7nLQiFQmx99ud//hl8//s/QFdnJ06eOIldu3fhPe99L7L5Aj7xyU/izrvuwtp1NDcmjzs+cge+8pWvopnAMBbHv/37v+Nzn/9LLqbQyURzsamf/Fv/+Z/w+n2440/uwNjwCP7pn76Gxd3LUFldg8PHD+HgkV0yCTCdZ82ep0AuP0S4g8z66N56feIfSTNI8vQfAYRHGFmRq7bmCE3/m+YQZ1/HLmBoGwp18VCIW11V4cxOKS2LIBj0i3+h+G4xCIkeU0BDROjyn8+TZ9F2aUkIZeEgG/e6OTjjMGsBmZ2rEwCzumvMhcvY1+LQl/4pz2t1jEwTXWsHi4KhnWfUe2KzQrczxUiZjEzn+Z09c2D4VoDht3/ydCGVzcDn9aOipATP/O63OHRoP9Zctglvu+V9OD80gPt+8i8YHOzHvKZObLzsSqy9aJ3jZBwlR+yAF48+9jt2hqGNfMs7bkVNTTmOHD+ArS8+x33OV268Fp0di5lNeD3U+pXm3Fc260M6SSLoLId3xJZI0sI2ApkUqsrLMD46jEAmC58/jYrqCOa1d6CmfjGCJTVIZ9MYGD6FTHIS3izl4SVXyBGtR9y3E4kkz2mh/Fp/fx+SVD2mYVA0RJ56k4kpEijSSIBMqkh0zTpDIz52ZBcmNJPOEePzR/Ibslfhoe2ygZixGFZBDCDo83NKgTSFg4ODpvBA4mgf5z8pL9bc3CKhbzaLnTt2cU6RQm4KtYkd3vnRuzgH+clPfQof+vCHsemqTUgkUvj4x+7GF//3FzFvfjsmJifwyU99Gi2trVw0qa2tw6mTp/Dcc8/i9JlTKI2UIkyO4rE4M3BSDVC+L+tJI12IIRAMAFkqjNAA+TQyfspRijs1gQADHquNBXJyFOZ6TOVWBd5OscRV52lxQUBrepXW/TezPrqXlB6hZoCKcq4gU+cJifbpwOViAgnV6X8cVqvERginhNvgcJlyiLTmKsnlxk/htMkvWhvKzv/aYa+yv+nM7n+qHNs/K+5vNi2QOg/5zUJta9SCjg51coko4Nntc2HyBcDCmQWUHz1yoOAJFJDJTOH+H/8Xnnv4fg4/L7/ybbjrE59HwRfE1EQ/xiZG2KQhMTWC57c8g3zWgw0brsKqtZfhxOmT+MnPfohodBwNdTU8fJ56lfPEKggEAgEEfCGkMzlO2pMkIsVV3SyooyKbynAXgtfnhzfgY7MIkrxQDq+psQ6xiQn4UuRvmEQ44kPbgg7UNS1GmPqUPcDwWC8SU8PwUV6P2tV4sZGXYYa1Y2TskM8WuFtm//79HCbzaAHyMUynjJ9hUiQ3BIYmNNYh8fS36AvNHGXTS6wbxXFzNr29zBxNFwj33fr9HJpJXkt7Z+njFJ0gITd3nTi+fCLKpao6WYjRG+KCUC4HfzDATIi8ICnUpntLwElibRK+19XU4VxPrzOoKUn91qbDhbwkeTSCCS+5FTCThdcTZMDPFNLgtUA5QKoSc2tbiosloJq+mUZH7j40u1p0eARsfpCgSYY5qcGD0clZjjrFBQiXWcn33UKGhsD0iIqyUgZEWjP0mVZWlnOYTAJsEj6rqJyqrKpVVE2hdKZIyEyGwwGPh5+PcolcVJkml3IAR3WBpjvFZXLyjovY27TK7/SfFbFAHf5ksUqbEf5PX9uMdS5MvhBQOIu05tsPHShQKIpcHMePH8Du3bvQ0tCCqzZuwOT4IA4e2I/Wli4sW3UJJ+O/9c2vYvvLWxCKlGH9+qvxoY98GuksMYgUotFh1NdVwOuNMGsgxkcbmRgf5d/ISSZNLJTGkPoJIL0MSGSgkEykGCiZgfi9CIUCnL+L0N/kIDMxDr8nBX8gj5Z5rahtXoSKmlYEwhFEE2MYHTgHb87MU/b6ZKA8peWzWUyOTfKsZzKKPXX6FEZHR3jmSZbYIIfGVEGmyjL1Q5ONV1Ym7bFGUdrZ3KFTkhtiYPL7pdJsqs2sEDEMRTcBdXdwSGd6lSm8JFBkAHTUJGaspmlJozwlmziwUzfNdTHFAfZtlDBPtI/CKgnguOqdySIcCnMOkamxzvw1LXuUnyQzChq3QO+P/86QeJzYbA45ZMws5XJk03SdSXi9JDciIAyQcMBYB9DMamORb3KBeQ8dfHxFM1eqKSoUFaBmPMq053mps0P0dNS1RJpXYnY0sIvyh1VVFQyE9F50brKwQj+oW0OKMSJFodcjwbY3n2N5jicvoX8JtffxRyCdOnpdKoTWS9Pv24CmrK+48GKNGpgeGhvg03EA7mu53TYzQ3NXtqMA7V4D5QznwuQLAYczcg0/2nKygPQU4lPDCIYCqGlsRz6Tw+svbcH3vvWPSEYnUF7Zji//43/AX1qO3Tv/gAMHdqCluQkb1l+JsooG5As+Xmy5fBLZDNlk5Tnspc1JzIMWN5/mbEqQQyKdQSJJDjE04pPAhAoJATnpCTTIlosBNM2N+rTu89FReMmvsJBBS3MdGqiIUr8AnlA5Erk0JkbOwZOOI5/O8OwRAg2dY5KMxjAxNsaLnwohJ06fwlQshlxyiiftZaktLpNEMhYV15M8jR8VVkm5R0KAbEa0i47jtKkec7WZbb7MH6dXVTa0M+ic2SoxGnKdMSaiRrhNTyxVTEneczGA2amxAjMpKirqqD+ggKs4b1OFVBlLLiNGABoqsjuO9XNibwywBKIcQvo5ryqvK4n7XE7YJwpJFArUBURA42fGLb6m5oIM6+MuDQZDzpQWrVOVlryZWYL7YAEvuVQKcT0oKytFeVkZh8gkgaIQuZyKKdx/TOuC/jZ5Q5bKmCKG6bbRcaN6VazWyecRDvoQCVHeUdxv+P444mu1zjERxrR5NyqZsVmlHVZPB7ZiMJP7a4fe/LuOOa70veuoV9EWCs9VMkn/nssZXggonIUZfvfBNwq/+tm38cbrL6GktAp//cV/RUtzC5763f144OffRU1lOW58xwex4eobQdDEvaI+H0rCInWgyiW1r8WptS0R54Q9bY6qqkoO8Wjjk0nD1OQUW3vpYqFTn7oi/NQCweGIjwsolDsjbSBJGshCjPV0AR8KCQqDC/Dlc6gp86O5qQ61jd3wldUj4w9gYrwHmfER+ElbSL0oJhz1FjzIJBMYHepHbHIKjS3N2HPwIOIUosfGgUyKf84OOckUJ9hp83E1uSCzoQ0dmiaEFXZIS5U6G9SWSS252A/QjAKgB8kGIIMB6WnVHBXnlDQcYwal+jc3HKO5HTx8yQAkA4vpLrHDd+mEkTyavSnt16Mrpc3PeVUTLmvnhSb0NT+m/54e+skGd6uuTnhnpMj6ejZg2KzQ/nnxshaHmUBAqshUOabfo+JPOp1CVWU5h8yUO5RcoZgf2P/xiAQ9l0xBQ4GYcp4EoGSrGwpQUSXMITQJs2lWsxo6MGuntKiglJFXu2H1dKY4nS3a4Mjt0XzIFacF9EBU7aA855vpDd32PQLIrbvOzxVQLgAezriJf/nFfyt8+5v/zKM5WxYswt2f+RIWLFzCHRrJ2BjCkQh84UZ2gs6nJnjh0WB16umlD4/CNaruMQcypzN1J1A3A1UvpZDg45AnEg6ztEElCCmeOkc2U8ReKOTMI03uMCTqpddIJRBPJlBSEoInNY5cMsli2tJgFo21NWhoWYRwdStSXh+SiWEkRwfgJTDjeR5gsTKFc3kSZ/f3YWJ8FNU11cwKT/ecQzaZ4feVSUeBnHgbUvcKVXiJpfEslLx0VhCSaRglG1vMNxWouJjAjtCWCwmTDGJYJmQlkCeZhAUa2uuswMEGAE5eUaqTPITKVClVa8Ykx7AGdY8hgGCRuco4WOojs0G0jKHVUeEbs3SHWB0k9qa382kGFmYUQdxXsfmeyR1akELXU+whI4/neSdGy1ldU4my0lJ2RqKectIbVlVWcHseu/kQqLEHojJDYteUQ2Qod4ZYCQgZr0RzX0R2I9Kd0nCA2/jotekzFsWP+EzOBuqzHQyOIH9a/tD9TE2V2XxezNytcHq24g0zUAPE9nhSes45ZngBkJDWwvRRoT984LXCqy+/wOzuso1XIlTRyPk7AohMitxTcsj7aHC3B9nEFBceyP+PEveUsA+XlDBIjI+NcrWWFjqZJLAEgtmfhHOUN+PJaiYPRjuR+3qpWktFBEpxS+WDDQ4oRKbkfywe4/yhPxdDJh5HyOdBECk0N9SgqbUbJdUtSHCvbAJTQ31AJsl3ioqdnMqnRZXJYKDnHOKT4yy1qKurweEjhzAyRiw0i0yaRoZGUchR/jCDAuUKszTcyMxL5nclol0O4Xjcp4SoVLLkgezSneaYN/DJz/uSwE3giI1ZdWzRbLZa5v3rUHIumphQWIc6aVuWeWuGcWp11LRtmecxwbNxTXYLFLwRjW2ow+qMyYD2BttMxt7sbs7rzZnh/+1S5QIMO9REmBVSqyClS8bGxjlkrqmqlDxgQOzNbLbJeUP6nmXBIIeC+zjOcxqvRJ9Xvi4rCSHo97LHJusSTd53ek7Qvk/Tc4tFYEifrxPeuv3ENvt+s8q1feDI6ytbtFilx4Pnd8wxw//bNWb/3gwwfOiVPmpiMyFvAkPDI6gtyeCay5aioa4aA0MjeO73u3FuMCpehjUhbL7yYjQ31GF4dBxPPvcKjp4ZRnV1HSKlEbb4kumRAiC0ILX4QBfCchQ6iSlYocIDv7bItqi6TEyLwmuqkNIvU3se6fWqS3yYIImNt4CwJ4P66nLUNbahon4eCuFy5PMpTAz1Ip+KcZ4xzy8iJzAB/fjQEEb6ehDyESvIcY7wdO8kJqJxZNJk0JAA8mkeP5Cj3Bz5BpLLMw8Zoj5nGTRFF0Uslw4JYraEO1QR19EjDDNWm576F9Jz+OlAMHb4CjZOkl7HSKrxp3E2Yft545ajDtbO5tN8k2EZkrg0+UK1o7JazfiQMH6Myp6mb8Dp4ex0dsj4bowOpstjipjUm7C/2RexO2suUhJGQ2ODmT+TQpy6hDJZ7kcuL42IxyH9x9VkKTQwP/SQ1lCYoZPT5O+bcFrevHl5mbpHPwt4gHDQz73wBaqQS5LTgVQxAjLstuhzdb9fDIZyIL5Z7tB+Llt8rQBpP5eTn5kmRXp+Z99cmHwB0HDGTfzpC6cKFBbGpmKs52suz+Ou26/DK9v34eDhE1i5tAuXrluBR5/6A4ZGRnHnh96J37+8AydO92D1qiVYs2oJHnryDzgzlEQwGJbFx50JkgwmYBHJA+XYKB8nVVj6Q6EwPYaKExTiCFDQjOYUR5bUpkZfUy6ysaoUYyODCPk98KSjqK2IYN68BQhX1sNTWs0dL1OjA0hFx9ithGCY8nPq5pKMRnF0/27UV5bCV0giEvTi7NAEzvQMiMSHcpWZFDweGiFKwJg1I+Po2SgvKLlEWqy06QSsCdBlNrOTZ5IMubHZkpCLQx4qhnh83NGiC99pOzOSHbpndB/o8fSc2rnAzNPcQ2nLMkObOI+oAa+AAt1Drqgy43bb1QQUpHpK4KqpCmUsmnfT3+HiwiwuK+5mnmnRNT2sdIBVKKrzx2ZGRpzD4EM+hSTJIq1qmgpaySTbm1G/Nhk1hMj4wxTieKqCgSy5j0Zmw7UQc78MM2S9p/QEWsAmazLIbtp5nsvDrjdcMDNehvR4bd8zh4AeHvpmFLymM0n9vl0sebOvi3PIVHA0XTsmIpHWRHfk69Y5MLwAUDhLmPzwi+cKyWQGU7E4xscH8cEbV+BMTy9+8sCz8AVLkEpEcc36ZfjwbTfzQvrZA1tw6OQgW02NjQzhrg9cj7bWRnz7F1tRW98sIKBSFK46GhkGubsQkzLtTdrFIaAoekMN3ehxJASn50omU5x7rK8qRyw6AR8yCOVTKA95UV/XgKr6FgQrG+ALhRGfGsXEcB8CZBJKqToe+E6V4CwKmTQGz5/DWP85VEf8KA/7EKwqwcHDJ3Hm9BDSSQ0qE8gVYsjn42KkQl0tBGIGDLUdixe/CY0p18ldGGYOigCXACKJ2dnVxrA2AU0TYlssS2aBcDBtHEqoSk2lIDe3J+7Rwlxk88nX/P+cfqDcqztX2WEn8htFOcLisM9FqunhcTFwabKTIXkauBiWZuQ86uZtWjgEhExVmxgyrxMTChJ4hcJhTl/QQSmD6vMYGxvlx1VUVDIIUgGO+pK1TU/MFoT9idu6sEaxVSOTDplsyIMFWAAv8Mn3wkQn3KVCnoleD0pDIZ67QzpK0lhSUYWUCQ6fNAxR75H+bTO82X6m93D6vZ3+Gdg/1zCZDW/dB/L92Lqrf44ZXgA4nOln+I37Cx5/ELFUGufPnsQPv/4F/PePH8RQPISmtoXIpNKYGO7F0o4q7hg5fn4K1TWN8AV8GB8ewKLWCG6/5Vp89VsPoZZGedLi4s3pWqiT2wh3anDMScxG3J11s/KgdwVDqgZnspwvpAQ5sbbJySmUl4SQz9EEuyjKvHmUePOorixHXVMrApVNiJTXIpeNY2zoPPLpJLmMspaOXoMm5FFYTprGfdtfQUttOUoDBXiDCRYTnzwxiLNnhhFPpUBtLPlCEvkCsUPasJSPpO6MvDMpj1anFDQEvxgMqWBjJqbpuE3ZtD5mvvxYTo0SGIoxrMMITJ5JoE1yrCJxEckLsRMtoCi7oM0uxp8Cl26x0gycFwojLFOHJFlGE3rvZw/PZKVNZ3r25jUQXfw4I1F5s3Vqv19y46aHE/ARI2xoqGd2rx6NlJuemJjkXCHlpUkgHvT7xaTBqiArg2UjWBNxuKG+GbhkWLXWmfmOsd2blJVYmE2ASMBbHuGogI8UsnCbds8k2nbb8aYzQps5SkRQXEnWezBbRdp+LnkeLp1x7lor/3TIvLB7DgwvABbOLKD8x30vFXJUnQsHMT7ch4++az16+4bx0r5+VNY3c+EjOT6OWHwK1H1KrijU+UDOLAO9p/Gezcsxr7ke//HT51HfNJ8XFo+vc9iL2J7rv+kkJg0fDzJTQWqehrPLCaizikmgzZZUmSxXE6mKTF1i0alhlAc8iCCL6soIahubEapsQVllI+scJ8YGkIqRGzK9LomPJVVEl5RJJdF/5iTOHj+IRe3NiPiiLK+IJfLYu/8YRiaiSDJ7JaZK/ojiwUKSH85BWk7GbBll7AXo7bEUw1SUtUIsm9IwRnp/9DjDTBio7BOfWTQXNItkNxzGMkNxAcpmhUWbje+pK9jV+0thsRZzp7OP6Zt3tp/PtvA0uW8DJAOreR/83p2pb/J9YWiioSSBC71hAjuSYVHxg+45fY8+cxLGswKB2heDQWZ7JKAOkOErpT84HSDdPXqflRVy7tAZWiUdMVI4UT2myw7ZnZtnz1DXDYmzPSgjlxvqbTeHyPT3PxsYTgdFmyG+Gdue/v3pBxTfY8sPkk4Puta5AsqFgMJZwuRfPt1fiGcTyHpyiI4Po84bxUfevxm/ffIVnJsooLSiEqW+ENvYF3wBWdSFPCbHh/7/9q6tN67zuq65c8jhnaJEWbJhO6nbxnWLpBWaOkAaBEjiuEFR96HIU35Agb63P6D9BX1P2wB9a1oUqJ1YSuRLbCjwJVId27JUS6QupHidITmc+0yx1t77zCEpA01BIzEwBASJ4pA8853zrW/tvddeG0+dK+P5r1/Av/7bRdzbASanZm3TSf1vrCSA0E78rtieBL46eCPc44a32b18HXVlcpju9bUxOO+436GxZx71vU2UaeeV6aIylsXC0hIqC4+jPLmITK6PVqOGrfU1oN9Sy5geKHUn5BVKtvZreO3Si5gu5/GFs5MYLwAT05O4sbyMj++s4cHmLpptavDIXRje8poB1lNMfUG2RnAl4/LQU6GtAZ0BT4JcYovG5gIMU8mzkGKkJBncsnyt7P0lwDXz2ABDMUJ/FkKYnSTkooASQOvFkuj6TW/YpHCTYqj8sWFflc5vHWWIUUBJJwLTG3vIzIYHXppp8t6W8gXlB6dnpqTtZFXfcrI9rK9vaM3Yqz1OVijHa8q3rN/bPqeJgxs0iClSA0uGFxrEyNXawWxgOPzg51GY4npSuB4uN+Uiu1Q4xsClNkc1gg9hhsNn/fh7ftgBk84pxn05BqghivLRr7x6vu+fvjVyrTkJODwWJv/gxdVBN99Hm27R7Rb27t3Hb50v48+f+2P8x6W3cXO9i/nKKeVrIm+2V9vEb58v41tf+xL+6+U3cOXaCpYeeVyntDEGhkDWwjb0AWRrG9megwEBhQOPnSGKZTGkZSXXNyXZF7+fiXRaYE1NjaHTqqHQaaGS7WGs0Mf86dMYmzmHqdnzKIzl0ODs5K119NsHxg4pRC4U0R3k5KjdPtjH9vo9XH37TVw4O4el+XEMil2gNMCte+u4tbKNzW1KejiIildiIbd6c1VdNvEzeY4xTkGWSYSUi/I8louCCeZm5mB5PfXyBprFTJWU5iyYoSrtkWpwxkUgjMNF4ZpLOFLYe2hucTDK/wvbi40oSVBqktsxVuRfT4fJAXRcpaHG0SuwrvlLJC9evOHwKxowtFpN5fYIhPyoMgqpN1GplGXIUC6Xlf9jeCwXHReo81mLNIQk+15Jlhg9ycWGVtDOpyEztGsz/aazRg6gkks21L7HNtCiQvLD4wHSTDp53w+x/k9YuftgJkDnxaRPAsM00zbpVnTEDO/EK++MpDWfChj+y8urzCrZg9HraTDSxv3bePrJafzFt/4EP/zxW1jZ6Mv5msFOdXsdT50v4TkC4cU38fq7t3Fm6TFMVCoKJy2PxRBj2KUQvabSLCpWDA1eRh0nOlX5R0m3ISgSYNhnS1/CvSqH15cw6B0gR3djdFEutDE1NY5TZ1hVPodMiXZVPeys30OzvosS9WM9VqyVDhcgsZOh1Wjgvfeu4cMrr+KFb3wZ82MtzJW66nO+caeKm2t1fLjyAHv1XRQLNDJg3oeWZjQo4FgBbib297KlrYAOeuhmujI0yNLs1A0NuI/EIiWcNrG18oDhxeebSGsfLFrhtt2LyC2al58JwaNKb8WDI6YBmndS1HrFXBb9LH+d1tbDLpsLYtdjU+hspkvoDNNuKwEuR4Eg/UDaZjf6HB0w+j6ZrFq3DlkuJyeeO39OIS87k6gjDClMtbqD/f0GxsdpyFpW0UThsUJht+ry4U78P4bR/FD7Wjbjr0uDoVXT1b4X0iVn4ZIpJZPrrL3PxgzQNMNMIZjLnC6y8NeSntTE0oxiXICfKqg8jN0dBcv4nL83PBiT/LOvX1pgrW4mifRtTfl7jRmOepM/FTD8/o/uDCyPw01vx1Z9t4aNtRU8/fgMXvj2s/jPS+/g5r2mtvPvPDaBb371DwSEV95bxdzCknKIksb46c7ODd14gZ5tYJOb0Ka9I4alRnt1s9jQJb6GoVI8HJq4xoqgnG1ojtrAWImhTAfteh3jmR7Gix1MThSwcOocKvOPIV+pKN+3t/NAAmuFuW6MoAJNJivwZU90rVrFKz9+CYXWDr77/LOY7G+gXMgiP1bB3c063vnwLu5v72CzWhWQDuTaQiZrjI0dM70e3wMrzX30swQ8bj6KrA34bHyGFUxC12fAaOtBwqmDIMAwVViJjRqDzmOTqGIdDg9JeO3IJiE7XWyoibT6Mf8OAEznDbWxneXxGoLBR0ic/jvNVtKs6+j/KxxV/cZ+b+QQWT3mv9lnPDc768BrqRAOruLXKKGp1WrIF7KYmOC4z2wCbvz+RFLj2lHLIxpAGUO0fGSSHB3W4U1G5EuUpHG8Am/v09lXUFtVmK31tJIfoOQSrZA66f0ZsiWHt/3Ti4Y+ryQdXadziGmQTG/qY8UWf07stxl4MzVwecQMTwILH9KB8tLKwBreB67gN20gdXlrq8t4+olpvPDcs/j3H11BqZgXI3zx0hW8ee0OFpceQ3l8IskRymVFFVDT4LG1Teda0t1AXR71e/7QeFUvulLIDMOIQEyILi0dtsexUZ99w01UxvM42K2hNOhgotjBeCmL2dlFzJ55EuNz86q+tRs17Gw+wKDXVlXQwJ4gRHcdCq4JyD0s376DK6+8jIlBDd997gKmcw3MjNNMoYCNvS4uXrmGajOH1e19tPtkN213kzHTBrpqDzefvZmu5oBYa5g6a5gLjdBTekUviHihQUUZB8NYJ0tJWUicZhzabiFo14u8EOD/tk02/H0CTeYcJRYffhzNTaXzh2m35vSmjdekQ+40GAaoRNI/Qm0ZtOZymJ+fx/zcHBoHHMdqqQYyQ37Qf5FDsorFnEJjtt6x64jMT8wO7DopeCicgazIUqau7HSS5tOZbbgKcWWN9Q7b9hLWqgMlVeRJer2dtYlgcqJPT6MDNJKAhMEF0MFmrXBmSQPmGJN7FvfXD6xDaxWC9JSphwjDIVXAsMijtZWGlJFXFq/9dD9TswAADDBJREFUYiS6Pgk0PC66vnjfjJfopadQjLkyiqb7qO/t4sHqMn7vCWOI/HjpJz/Hm9fuYnHpUc05EeNRfssS1TYU3Z4zSQL8xAw2o9dFD6hkH8Zg9BB5Tk5CbAGhOd+QPXIsQbO5h5mpcbQO9jBo7mOi0MFYnjq0OSwsPYHpU2eQZd6y28TW5ppeR0EtQzLNCnZWJdDtdrHf7uPWzet47cUf4guPzON73/kixjtbGKdLbAHYbk/jnRsP8P7yOtZ3m9Ji6pGVFsNkIRpFOaBNFC2icmjTfYbVSQqzO1YRDzB07mCC6nSe0NfgaKilkaDeniP25msUoDjcPC4m1qY0wXsUQCwXO3TVSYNZhMgBerzmYKTpzXsUCONnHwdI29AM7fgcMJSdm53D6dOndY8p05LWlH3fHLjV6WqMwu7eroofHPfAPneyS05jJABq9GmhqJ52PljW/cN7ag5A6lOWbpG6QItsrAXUXYZSYulkXMMh8bWtl8BVmkIL9/lHIbqKK/TkZEFtoHwiQ+hIUSj2oYpAbNj7wFNKiVjbT/o7fTANX+NSKZ+MELoDjZTIZPDa1ZG05lMBwx9cWk32R7ARPmBq8O93cbC/j/W1FTzz5CzKYwW8cfUOFs88iokKfQuto0EbSKdyVCNd3+aW98EO4yEjiChn5b23CRh6uCamyBDKxdjctI0Dmq82UKmU0GsdoHdQxUSxh2Kmj6nJKcyfeRRzi2fVF83Nv7V+D+2DPbAHVeYLJve2zhFVdvtoDDh8vo+3fvYG7nzwLj43P4G//PrTmC/VUWDQy9m9Ewt4//Y6Lr/9HtrdHNa399EiA5TRswE4xbzZfk6GqE1upGxGVmF02VZY6zqxNNPiNaqaKelMaBYP++IFMEVYJicc/7Cw+fAQcwNel+iEkainKxJ9Yyp2C8NZbjBufHZ+sOOHf9I60E8CQ7uFSTXIc1sWJnME6tmzZ7GwsKCiiObRDAZoNVt+8HLmTVUzs/P5jOQzZIXWZmdORXy+inkWMoIVMg1ggm2CIp+3uHYtiwvXg1EScOMa+T3D2TUGfmKJztJUBlOYPcx1qwKtvveejB2Yg855qsSeaT4DNgRL8Cgrt2Hn0FHmbJ8fv28hR4qNaMQiVaLSEpsB8AgMTwIG7WccY4b/dPHeQG4zzjwUMnOTc+PRmFUONXvq/iCYTVSmMTExmbRz8cHlpqXBgT9Jyp2IiTlLpKmm5CkexhAMuTliHCRve7Ae9eKqo2OANv0QvYJKBmGzmEk5W+g3axjPEQy76lmdPbWE+dNnMTE5q57k/eqW5D8Zuc6YNIVaRoZmJuvpo8GfM8igXj3Aresf4/23XsXSZA9/9e0v4/wc+wEbso3vZfLY7mTwyw+X8d837qKFMVQbHdTbTdNHqrMhL2ZIQYzlyiiJsZPcHvKUMNoLRhJDs4JOsHZDU+1pB7308HpJQVItejZI3uZuDNkFWY4zwWCHDophLRahuMDRc48ED+va6Om+pNlj/DvC5/hc16N5ImaEQEBnzjlfyGNhfgFT01PqxaYSQBGHIgIL9/h/u7s11Ot0o7F+YoXHdFx1+YzmnGSzmoksx2ovpPB3lMaKAgcd2i7kNxs0i2isdzmUjIYquj4vFFkBw783FcZaukjxbqJ66PWpQVRfkObxlAjAMuzwA0xf8Uff0zzBGuPeRGSQMP8jIbTW1KvM9hor0CioSuZmOYj2+3j92oNRB8oJYOKxRfznn6z5EcdcoeX6LMdiCWJuTBudaZVi6b0s1WJf96KIkrtebdPN9H5a5ZA8hAgSIfB0YXYSbsQgHbI3GbRab7La9HygEt1smq0Gxss59Nu7GBu0ldOplAuYmZvDwunzmJxZQD+bR7/dQG1nHe0mDVvNAEKin2xOvobcwC0au0q3V8TW5j6uXr2CtZXr2Ln3Af7me9/BM+cXMNbeRTHXR4PdMP0yltf28dLlnwOlKdRabVQPGujTmYaFE/o9arAVUwXMTzJn52CRCo21dE6okgKSi4R5XazKp8EzmEI6wW5gGBl/lzF1ezbI61iBZWhHNZTrJCKnYxXk9HOWBsa05MYY4XBuCUd5Tk9PYWpqSt8enSRJVZuhcbercbG1ak2HLLs++GMYTtuQp6FfJgGPjJARB0PiQr6gsJlXrWKKO4rLiTzF+iI/GN0oSr14Lk+Hvq975BWDOSpFoPtlMhxpYfXMmCCHxTh6DnFKI11uxAzVAmk5Xx16h7pNIlUR/eFWb0kfjEdzt4cE6ymFge6yWKqF8a+OcoYnAIUPYYbfv3h/YAud8VDXptSZcsMAjhsoWEpMADPuY5VNgqU3HMjZmg+5CinKBVK6QXmC5SL5MA+roXYCG1M0EwdJPLwnl9dBQJGjc7eHZqujZPv0bBndxg7y3RZK6Eo4PTU9iUWC4dwZ5MuTKOT6WL17C53WvgnA9XBZZbejcQS8buaVaJ4wQHvQwZ3VLdxevoH33v0Zio1d/NmFz+EbX/pdTOZp9FpHt19As1tCC2X8z90NvP3L69jca6CdyaHVN+aZUaqKw9zNfILT49J5u0OT1Xz2ifwXUy4z0hh60vxoISUJX/0wks7RS6WWhB+Oq7SXmGxHhq76ueaELabmEh/LSx4WC8f3pp+6yCkK7HodgRKVBJyNQz2gbfQM2q1WYhRBpsjfx//brdWkF+V7JcPnc2HymawEzwyV2YlifoVZMwrmM0ihtRdiJKHJ5SWXidwlnxmT30SaISNzB0YBAf7mbBOneGg+fXSBm8QKVAWYVmE2MDSQkwCb+WdNPaS7uAm1Qw6mHLkfQgZyFugmPdzOBuNwOQqEsd78/2E0EcGW52L9YL38i/sjZngCcPgQZrg6MANSG2fJUzj0bcb2bJOIGTptVyuUd0eYLMZcQiJ/6BkUhbh2ypq42sY0unOK3Gvobt0RS7DeZZPTKFfmDxeryfz5rHB3uxlUq7uoTJH51ZBtNzAGdjMwVC5h8fSjmF54BIXJGZRywMaDFdT3qrKz5wfBKcLAZr1howYoo8hnsHfQwNb+Lja2arjx0UfYWb2N2sp1fPHzZ/H8V/8QZ6byFtZnc2h1B+gMCqi3gQ8+vov3by5jr9lGWzkrynfIsLPokGmwN5m6RBcy2xYx2VG07WmOik+LM+t/u94AQrsfw9At2WwM/d0MlyCkUDaxTzPmHvm1ONAix8cKczCO2HzDQ+o4MAbw8LoIUhwRwTY6tstZRw5nxlg4LA9BB2JeE+VMW5ub6iQiKBt76xsbdB0dw2QlG2S4AJRUNCHo8VS2sNZa8uzrUU3mdREILd9HcbYVWCK+TOs3rTjiuUHvFApz2GCIxn5dpG1JScvV+T2z4mJX4M0BUza2wg013GU72J9dR9j6exEr4t+URjF+d7p4ZSkko7ERNgczH4HhCSDhw3KGDJMtlDXdhpT8lKKwH9fNTJPRiofaktyRxkHMQhFjdhzkFMlonpyatUu/wjalKQwpGXrb6EfuJIWGMlnl99Eeixo0d5zxLpSB2COwv3+AXKGLUq6FQaOOMjdVtoXyWBaLiwTDcyhOzyu0JStcW13x6h83bFhe2aQObpztrQ0cHOzJm3C8MoP1rT1sbO5g7f5drK/exO7WHcxkm/jKU4/jwh89g2yGujjrQGl38xjkKthvAWs7e/jo1i2sb1KXyPfQU1WZs14yOZszwthYuSzfYGIt8ng0GZGxGOMT3PRcTzLmqCgbIEXFVrY8Okys1c9LAQKilO2/z9RISz6cwJn1mINWOheYDo3j67yfZH+cMMg9Lybm/pRiTprhYh1DZHEEyf36Pra3tzXHme8hzxZHFWvYY8yn0fJ7Cnu91czYICwsznMujlLAAkmyRa6fnh1Wk122YAJmssFiwkgF+lHljRPIDRskZHYdZhoEI/95CAxd+8k3zT2hvmge6oM+CrwumsR6M4GlS4zlh0janm9v4/Q9HCNXgzvaTRiCXhR3Yu0tveS2cNkMLr87YoYnAYcjen0Sqzj6GaMV+DWvwFHH+l/z5Xwmf33m83/b+WkG+NPP5NWPLnq0AqMVOLQCA+DyjX8ofG20LL/6CmSe+rvBM4NB9+qv/q2j7xitwGgFftNWIJPJ//71v89c+027rs/C9Sj7IEBE9x8xwFc+Cxc9usbRCoxW4MgKZPB6Bvm/HgHh///J+F+Gta8ABnur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4" y="2286000"/>
            <a:ext cx="23466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AmpliFi</a:t>
            </a:r>
            <a:r>
              <a:rPr lang="en-US" dirty="0" smtClean="0"/>
              <a:t> Mesh Wi-Fi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11" y="838200"/>
            <a:ext cx="42735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4136" y="5867400"/>
            <a:ext cx="398066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Best Buy $ 350 (2 Satellite) </a:t>
            </a:r>
          </a:p>
          <a:p>
            <a:pPr algn="l"/>
            <a:r>
              <a:rPr lang="en-US" sz="2000" dirty="0" smtClean="0"/>
              <a:t>My order = $ 284 (router + 1 satellite) @ B&amp;H Photo (NYC) – install Jan18</a:t>
            </a:r>
          </a:p>
          <a:p>
            <a:pPr algn="l"/>
            <a:r>
              <a:rPr lang="en-US" sz="2000" dirty="0" smtClean="0"/>
              <a:t>Prior replace – router + extender = $ 120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233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PC Club – introduced topic / products and solutions</a:t>
            </a:r>
          </a:p>
          <a:p>
            <a:pPr lvl="1"/>
            <a:r>
              <a:rPr lang="en-US" dirty="0" smtClean="0"/>
              <a:t>Resulted in learning a bit but not understanding!</a:t>
            </a:r>
          </a:p>
          <a:p>
            <a:pPr lvl="2"/>
            <a:r>
              <a:rPr lang="en-US" dirty="0" smtClean="0"/>
              <a:t>What really is streaming?</a:t>
            </a:r>
          </a:p>
          <a:p>
            <a:pPr lvl="2"/>
            <a:r>
              <a:rPr lang="en-US" dirty="0" smtClean="0"/>
              <a:t>Why does my TV need Blue Tooth or wireless support?</a:t>
            </a:r>
          </a:p>
          <a:p>
            <a:pPr lvl="2"/>
            <a:r>
              <a:rPr lang="en-US" dirty="0" smtClean="0"/>
              <a:t>How do I get help / what does it cost / look like?</a:t>
            </a:r>
            <a:endParaRPr lang="en-US" dirty="0"/>
          </a:p>
          <a:p>
            <a:pPr lvl="2"/>
            <a:r>
              <a:rPr lang="en-US" dirty="0" smtClean="0"/>
              <a:t>Who can I find to help me?</a:t>
            </a:r>
          </a:p>
          <a:p>
            <a:pPr lvl="2"/>
            <a:r>
              <a:rPr lang="en-US" dirty="0" smtClean="0"/>
              <a:t>How would I learn that my internet Wi-Fi is the most important communication resource!  </a:t>
            </a:r>
          </a:p>
          <a:p>
            <a:pPr lvl="3"/>
            <a:r>
              <a:rPr lang="en-US" b="1" dirty="0" smtClean="0"/>
              <a:t>Why</a:t>
            </a:r>
            <a:r>
              <a:rPr lang="en-US" dirty="0" smtClean="0"/>
              <a:t> – it connects everything in my home!</a:t>
            </a:r>
          </a:p>
          <a:p>
            <a:pPr lvl="2"/>
            <a:r>
              <a:rPr lang="en-US" dirty="0" smtClean="0"/>
              <a:t>Introduced to Fire Stick / Net Flex / Disney + </a:t>
            </a:r>
            <a:r>
              <a:rPr lang="en-US" sz="2000" dirty="0" smtClean="0"/>
              <a:t>(</a:t>
            </a:r>
            <a:r>
              <a:rPr lang="en-US" sz="2000" dirty="0" err="1" smtClean="0"/>
              <a:t>Mandalorian</a:t>
            </a:r>
            <a:r>
              <a:rPr lang="en-US" sz="2000" dirty="0" smtClean="0"/>
              <a:t>)</a:t>
            </a:r>
          </a:p>
          <a:p>
            <a:pPr lvl="2"/>
            <a:r>
              <a:rPr lang="en-US" dirty="0" smtClean="0"/>
              <a:t>Family Facetime calls without static / screen freeze / lost signal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3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Signal Strength is a high priority in the present &amp; more important in the future</a:t>
            </a:r>
          </a:p>
          <a:p>
            <a:r>
              <a:rPr lang="en-US" dirty="0" smtClean="0"/>
              <a:t>Video &amp; audio communications is a growing standard</a:t>
            </a:r>
          </a:p>
          <a:p>
            <a:r>
              <a:rPr lang="en-US" dirty="0" smtClean="0"/>
              <a:t>Equipment synergy &amp; compatibility</a:t>
            </a:r>
          </a:p>
          <a:p>
            <a:r>
              <a:rPr lang="en-US" dirty="0" smtClean="0"/>
              <a:t>Create a replacement &amp; education strategy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WiFi</a:t>
            </a:r>
            <a:r>
              <a:rPr lang="en-US" sz="3200" b="1" dirty="0" smtClean="0"/>
              <a:t> Extender vs Mesh Network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38200"/>
            <a:ext cx="4895850" cy="26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199"/>
            <a:ext cx="5016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3886200"/>
            <a:ext cx="441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Mesh system – replaces your network including router with nodes or satellites.  Your wireless device connects to closest node.  Can be managed via smart phone / create guest network </a:t>
            </a:r>
          </a:p>
          <a:p>
            <a:pPr algn="l"/>
            <a:r>
              <a:rPr lang="en-US" sz="1800" b="1" dirty="0" smtClean="0"/>
              <a:t>+ Whole –home coverage</a:t>
            </a:r>
          </a:p>
          <a:p>
            <a:pPr algn="l"/>
            <a:r>
              <a:rPr lang="en-US" sz="1800" b="1" dirty="0" smtClean="0"/>
              <a:t>+ Seamless connection / goodbye </a:t>
            </a:r>
            <a:r>
              <a:rPr lang="en-US" sz="1800" b="1" dirty="0" err="1" smtClean="0"/>
              <a:t>deadspots</a:t>
            </a:r>
            <a:endParaRPr lang="en-US" sz="1800" b="1" dirty="0" smtClean="0"/>
          </a:p>
          <a:p>
            <a:pPr algn="l"/>
            <a:r>
              <a:rPr lang="en-US" sz="1800" b="1" dirty="0" smtClean="0"/>
              <a:t>+ Aesthetic design / easy to add nodes</a:t>
            </a:r>
          </a:p>
          <a:p>
            <a:pPr algn="l"/>
            <a:r>
              <a:rPr lang="en-US" sz="1800" b="1" dirty="0" smtClean="0"/>
              <a:t>+ Achieve your internet connection $/ Mbps </a:t>
            </a:r>
          </a:p>
          <a:p>
            <a:pPr algn="l"/>
            <a:r>
              <a:rPr lang="en-US" sz="1800" b="1" dirty="0" smtClean="0"/>
              <a:t>- Pricier than extenders</a:t>
            </a:r>
            <a:endParaRPr lang="en-US" sz="1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85800" y="2286000"/>
            <a:ext cx="1981200" cy="1371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711700" y="1267061"/>
            <a:ext cx="441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WiFi</a:t>
            </a:r>
            <a:r>
              <a:rPr lang="en-US" sz="1800" b="1" dirty="0" smtClean="0"/>
              <a:t> Extender – single unit to broadcast existing signal to area with little to no signal</a:t>
            </a:r>
          </a:p>
          <a:p>
            <a:pPr algn="l"/>
            <a:r>
              <a:rPr lang="en-US" sz="1800" b="1" dirty="0"/>
              <a:t> </a:t>
            </a:r>
            <a:r>
              <a:rPr lang="en-US" sz="1800" b="1" dirty="0" smtClean="0"/>
              <a:t>- They are “add-on” to existing network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4883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in home technology utilization</a:t>
            </a:r>
          </a:p>
          <a:p>
            <a:r>
              <a:rPr lang="en-US" dirty="0" smtClean="0"/>
              <a:t>Modest growth in leisure / entertainment</a:t>
            </a:r>
          </a:p>
          <a:p>
            <a:pPr lvl="1"/>
            <a:r>
              <a:rPr lang="en-US" dirty="0" smtClean="0"/>
              <a:t>Replace the TV</a:t>
            </a:r>
          </a:p>
          <a:p>
            <a:pPr lvl="1"/>
            <a:r>
              <a:rPr lang="en-US" dirty="0" smtClean="0"/>
              <a:t>Buy the desktop / connect with Internet</a:t>
            </a:r>
          </a:p>
          <a:p>
            <a:pPr lvl="1"/>
            <a:r>
              <a:rPr lang="en-US" dirty="0" smtClean="0"/>
              <a:t>Mobile phones (single purpose – call / talk)</a:t>
            </a:r>
          </a:p>
          <a:p>
            <a:pPr lvl="1"/>
            <a:r>
              <a:rPr lang="en-US" dirty="0" smtClean="0"/>
              <a:t>Laptops (start of data mobility)</a:t>
            </a:r>
          </a:p>
          <a:p>
            <a:pPr lvl="1"/>
            <a:r>
              <a:rPr lang="en-US" dirty="0" smtClean="0"/>
              <a:t>Long usage life / slow pace of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1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to “See” the problem?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Office (Location of modem/router)</a:t>
            </a:r>
          </a:p>
          <a:p>
            <a:r>
              <a:rPr lang="en-US" sz="2400" b="1" dirty="0" smtClean="0"/>
              <a:t>Speed target  </a:t>
            </a:r>
            <a:r>
              <a:rPr lang="en-US" sz="2400" dirty="0" smtClean="0"/>
              <a:t>( 200 Mbps </a:t>
            </a:r>
            <a:r>
              <a:rPr lang="en-US" sz="2400" b="1" dirty="0" smtClean="0"/>
              <a:t>Down</a:t>
            </a:r>
            <a:r>
              <a:rPr lang="en-US" sz="2400" dirty="0" smtClean="0"/>
              <a:t>/ 25 </a:t>
            </a:r>
            <a:r>
              <a:rPr lang="en-US" sz="2400" b="1" dirty="0"/>
              <a:t>U</a:t>
            </a:r>
            <a:r>
              <a:rPr lang="en-US" sz="2400" b="1" dirty="0" smtClean="0"/>
              <a:t>p</a:t>
            </a:r>
            <a:r>
              <a:rPr lang="en-US" sz="2400" dirty="0" smtClean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438400"/>
            <a:ext cx="5943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Speed results – </a:t>
            </a:r>
            <a:r>
              <a:rPr lang="en-US" sz="2000" b="1" u="sng" dirty="0" smtClean="0"/>
              <a:t>Oct/Nov </a:t>
            </a:r>
            <a:r>
              <a:rPr lang="en-US" sz="2000" dirty="0" smtClean="0"/>
              <a:t>(old router / extender) </a:t>
            </a:r>
            <a:endParaRPr lang="en-US" sz="2000" b="1" u="sng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Mbps (Down)    48 / 110 / 180 / 143 / 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34490" y="3533539"/>
            <a:ext cx="6123709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Speed results – </a:t>
            </a:r>
            <a:r>
              <a:rPr lang="en-US" sz="2000" b="1" u="sng" dirty="0" smtClean="0"/>
              <a:t>Nov/Jan </a:t>
            </a:r>
            <a:r>
              <a:rPr lang="en-US" sz="2000" dirty="0" smtClean="0"/>
              <a:t>(new router/extender)</a:t>
            </a:r>
            <a:endParaRPr lang="en-US" sz="2000" b="1" u="sng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Office  Mbps (Down)    9 / 225 / 190 / 12 / 5 / 2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Extender (Down)         43 / 16 / 23 /  19 / 10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799" y="5029200"/>
            <a:ext cx="5257801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 smtClean="0"/>
              <a:t>Speed results </a:t>
            </a:r>
            <a:r>
              <a:rPr lang="en-US" sz="2400" b="1" u="sng" dirty="0" smtClean="0"/>
              <a:t>– </a:t>
            </a:r>
            <a:r>
              <a:rPr lang="en-US" sz="2200" b="1" u="sng" dirty="0" smtClean="0"/>
              <a:t>Jan/Mar</a:t>
            </a:r>
            <a:r>
              <a:rPr lang="en-US" sz="2000" b="1" u="sng" dirty="0" smtClean="0"/>
              <a:t> </a:t>
            </a:r>
            <a:r>
              <a:rPr lang="en-US" sz="2000" dirty="0" smtClean="0"/>
              <a:t>(Mesh Router)</a:t>
            </a:r>
            <a:endParaRPr lang="en-US" sz="2000" b="1" u="sng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Office  Mbps (Down)                   230 / </a:t>
            </a:r>
            <a:endParaRPr lang="en-US" sz="1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Family Rm  (Down)                      135 / 131 / 96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Kitchen / </a:t>
            </a:r>
            <a:r>
              <a:rPr lang="en-US" sz="1700" dirty="0" err="1" smtClean="0"/>
              <a:t>Upstair</a:t>
            </a:r>
            <a:r>
              <a:rPr lang="en-US" sz="1700" dirty="0" smtClean="0"/>
              <a:t> BR (Down)      159 / 207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Dining Room – Zero Screen freeze on Facetime calls </a:t>
            </a:r>
          </a:p>
        </p:txBody>
      </p:sp>
    </p:spTree>
    <p:extLst>
      <p:ext uri="{BB962C8B-B14F-4D97-AF65-F5344CB8AC3E}">
        <p14:creationId xmlns:p14="http://schemas.microsoft.com/office/powerpoint/2010/main" val="208418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Present &amp;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Product replacement strategy (do you have one?)</a:t>
            </a:r>
          </a:p>
          <a:p>
            <a:pPr lvl="1"/>
            <a:r>
              <a:rPr lang="en-US" dirty="0" smtClean="0"/>
              <a:t>What is it ? (my investment was old / outdated)</a:t>
            </a:r>
          </a:p>
          <a:p>
            <a:pPr lvl="1"/>
            <a:r>
              <a:rPr lang="en-US" dirty="0" smtClean="0"/>
              <a:t>Do I need it? (Multiple devices - require new tech support)</a:t>
            </a:r>
          </a:p>
          <a:p>
            <a:pPr lvl="1"/>
            <a:r>
              <a:rPr lang="en-US" dirty="0" smtClean="0"/>
              <a:t>What’s the benefit </a:t>
            </a:r>
          </a:p>
          <a:p>
            <a:pPr lvl="2"/>
            <a:r>
              <a:rPr lang="en-US" dirty="0" smtClean="0"/>
              <a:t>Accomplish tasks in new way</a:t>
            </a:r>
          </a:p>
          <a:p>
            <a:pPr lvl="3"/>
            <a:r>
              <a:rPr lang="en-US" dirty="0" smtClean="0"/>
              <a:t>Communicate on the go</a:t>
            </a:r>
          </a:p>
          <a:p>
            <a:pPr lvl="3"/>
            <a:r>
              <a:rPr lang="en-US" dirty="0" smtClean="0"/>
              <a:t>Migrating choices – phone / internet / cell</a:t>
            </a:r>
          </a:p>
          <a:p>
            <a:pPr lvl="3"/>
            <a:r>
              <a:rPr lang="en-US" dirty="0" smtClean="0"/>
              <a:t>Integrated into most routine tasks / activities</a:t>
            </a:r>
          </a:p>
          <a:p>
            <a:pPr lvl="1"/>
            <a:r>
              <a:rPr lang="en-US" dirty="0" smtClean="0"/>
              <a:t>How do I keep up / do I need to ?</a:t>
            </a:r>
          </a:p>
          <a:p>
            <a:pPr lvl="1"/>
            <a:r>
              <a:rPr lang="en-US" dirty="0" smtClean="0"/>
              <a:t>Some items to evaluate / How to adjust</a:t>
            </a:r>
          </a:p>
          <a:p>
            <a:pPr lvl="2"/>
            <a:r>
              <a:rPr lang="en-US" dirty="0" smtClean="0"/>
              <a:t>Change during past 12-15 months</a:t>
            </a:r>
          </a:p>
          <a:p>
            <a:pPr lvl="3"/>
            <a:r>
              <a:rPr lang="en-US" dirty="0" smtClean="0"/>
              <a:t>Do you communicate differently now?</a:t>
            </a:r>
          </a:p>
          <a:p>
            <a:pPr lvl="3"/>
            <a:r>
              <a:rPr lang="en-US" dirty="0" smtClean="0"/>
              <a:t>Is Zoom / Facetime familiar experiences?</a:t>
            </a:r>
          </a:p>
          <a:p>
            <a:pPr lvl="3"/>
            <a:r>
              <a:rPr lang="en-US" dirty="0" smtClean="0"/>
              <a:t>Have you had a video medical experience? (home support)</a:t>
            </a:r>
          </a:p>
          <a:p>
            <a:pPr lvl="3"/>
            <a:r>
              <a:rPr lang="en-US" dirty="0" smtClean="0"/>
              <a:t>Do you sit in a car waiting for access to the doctor? (mobile support)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7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Home Communication Support – 2021 +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Topics	 </a:t>
            </a:r>
          </a:p>
          <a:p>
            <a:pPr lvl="1"/>
            <a:r>
              <a:rPr lang="en-US" dirty="0" smtClean="0"/>
              <a:t>The Past – Present – Future of Connecting</a:t>
            </a:r>
          </a:p>
          <a:p>
            <a:pPr lvl="1"/>
            <a:r>
              <a:rPr lang="en-US" dirty="0" smtClean="0"/>
              <a:t>Desktop PC migration to</a:t>
            </a:r>
          </a:p>
          <a:p>
            <a:pPr lvl="2"/>
            <a:r>
              <a:rPr lang="en-US" dirty="0" smtClean="0"/>
              <a:t>Tablets (</a:t>
            </a:r>
            <a:r>
              <a:rPr lang="en-US" dirty="0" err="1" smtClean="0"/>
              <a:t>Ipads</a:t>
            </a:r>
            <a:r>
              <a:rPr lang="en-US" dirty="0" smtClean="0"/>
              <a:t> / Androids)</a:t>
            </a:r>
          </a:p>
          <a:p>
            <a:pPr lvl="2"/>
            <a:r>
              <a:rPr lang="en-US" dirty="0" smtClean="0"/>
              <a:t>Phones (simple to smart – </a:t>
            </a:r>
            <a:r>
              <a:rPr lang="en-US" dirty="0" err="1" smtClean="0"/>
              <a:t>Iphone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TV’s (simple to smart – 32” </a:t>
            </a:r>
            <a:r>
              <a:rPr lang="en-US" dirty="0" err="1" smtClean="0"/>
              <a:t>Std</a:t>
            </a:r>
            <a:r>
              <a:rPr lang="en-US" dirty="0" smtClean="0"/>
              <a:t> to +  65”) </a:t>
            </a:r>
          </a:p>
          <a:p>
            <a:pPr lvl="3"/>
            <a:r>
              <a:rPr lang="en-US" dirty="0" smtClean="0"/>
              <a:t>Streaming services / Blue Tooth connections</a:t>
            </a:r>
          </a:p>
          <a:p>
            <a:pPr lvl="3"/>
            <a:r>
              <a:rPr lang="en-US" dirty="0" smtClean="0"/>
              <a:t>Adding apps</a:t>
            </a:r>
            <a:endParaRPr lang="en-US" dirty="0"/>
          </a:p>
          <a:p>
            <a:pPr lvl="1"/>
            <a:r>
              <a:rPr lang="en-US" dirty="0" smtClean="0"/>
              <a:t>Requires strong wireless connection support</a:t>
            </a:r>
          </a:p>
        </p:txBody>
      </p:sp>
    </p:spTree>
    <p:extLst>
      <p:ext uri="{BB962C8B-B14F-4D97-AF65-F5344CB8AC3E}">
        <p14:creationId xmlns:p14="http://schemas.microsoft.com/office/powerpoint/2010/main" val="95436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Upgrade Strategy!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Hope for the best or learn </a:t>
            </a:r>
            <a:r>
              <a:rPr lang="en-US" u="sng" dirty="0" smtClean="0"/>
              <a:t>how to </a:t>
            </a:r>
            <a:r>
              <a:rPr lang="en-US" u="sng" dirty="0" smtClean="0"/>
              <a:t>replace!</a:t>
            </a:r>
          </a:p>
          <a:p>
            <a:pPr lvl="1"/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Replace / Upgrade </a:t>
            </a:r>
            <a:r>
              <a:rPr lang="en-US" dirty="0" smtClean="0"/>
              <a:t>/ Learn / Adjust / Research</a:t>
            </a:r>
          </a:p>
          <a:p>
            <a:pPr lvl="2"/>
            <a:r>
              <a:rPr lang="en-US" dirty="0" smtClean="0"/>
              <a:t>Upgrade Desktop </a:t>
            </a:r>
            <a:r>
              <a:rPr lang="en-US" b="1" dirty="0" smtClean="0">
                <a:solidFill>
                  <a:srgbClr val="0070C0"/>
                </a:solidFill>
              </a:rPr>
              <a:t>Monitor</a:t>
            </a:r>
            <a:r>
              <a:rPr lang="en-US" dirty="0" smtClean="0"/>
              <a:t> (21 to 24”)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Evaluate</a:t>
            </a:r>
            <a:r>
              <a:rPr lang="en-US" dirty="0" smtClean="0"/>
              <a:t> Desktop Unit (HD/Chip/Graphics Cd/Memory)</a:t>
            </a:r>
          </a:p>
          <a:p>
            <a:pPr lvl="2"/>
            <a:r>
              <a:rPr lang="en-US" dirty="0" smtClean="0"/>
              <a:t>Replace </a:t>
            </a:r>
            <a:r>
              <a:rPr lang="en-US" b="1" dirty="0" smtClean="0">
                <a:solidFill>
                  <a:srgbClr val="0070C0"/>
                </a:solidFill>
              </a:rPr>
              <a:t>Modem / Router </a:t>
            </a:r>
            <a:r>
              <a:rPr lang="en-US" dirty="0" smtClean="0"/>
              <a:t>(Altice)</a:t>
            </a:r>
          </a:p>
          <a:p>
            <a:pPr lvl="3"/>
            <a:r>
              <a:rPr lang="en-US" dirty="0" smtClean="0"/>
              <a:t>Extender vs Mesh (what’s the difference?)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Smart TV </a:t>
            </a:r>
            <a:r>
              <a:rPr lang="en-US" dirty="0"/>
              <a:t>(PC club)</a:t>
            </a:r>
          </a:p>
          <a:p>
            <a:pPr lvl="2"/>
            <a:r>
              <a:rPr lang="en-US" dirty="0" smtClean="0"/>
              <a:t>Value of </a:t>
            </a:r>
            <a:r>
              <a:rPr lang="en-US" b="1" dirty="0" err="1" smtClean="0">
                <a:solidFill>
                  <a:srgbClr val="0070C0"/>
                </a:solidFill>
              </a:rPr>
              <a:t>Speedtest</a:t>
            </a:r>
            <a:r>
              <a:rPr lang="en-US" dirty="0" smtClean="0"/>
              <a:t> (PC club)</a:t>
            </a:r>
          </a:p>
          <a:p>
            <a:pPr lvl="3"/>
            <a:r>
              <a:rPr lang="en-US" dirty="0" smtClean="0"/>
              <a:t>Identifies the invisible communication issue</a:t>
            </a:r>
          </a:p>
          <a:p>
            <a:pPr lvl="3"/>
            <a:r>
              <a:rPr lang="en-US" dirty="0" smtClean="0"/>
              <a:t>Where is the poor signal / what device is impacted?</a:t>
            </a:r>
          </a:p>
          <a:p>
            <a:pPr lvl="2"/>
            <a:r>
              <a:rPr lang="en-US" dirty="0" smtClean="0"/>
              <a:t>Impact of Covid19 &gt; </a:t>
            </a:r>
            <a:r>
              <a:rPr lang="en-US" b="1" dirty="0" smtClean="0">
                <a:solidFill>
                  <a:srgbClr val="0070C0"/>
                </a:solidFill>
              </a:rPr>
              <a:t>Zoom / Facetime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6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our invisible 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Your home Wi-Fi signal!</a:t>
            </a:r>
          </a:p>
          <a:p>
            <a:pPr lvl="1"/>
            <a:r>
              <a:rPr lang="en-US" dirty="0" smtClean="0"/>
              <a:t>Supports &amp; enhances our satisfaction with all aspects of communication activity</a:t>
            </a:r>
          </a:p>
          <a:p>
            <a:pPr lvl="1"/>
            <a:r>
              <a:rPr lang="en-US" dirty="0" smtClean="0"/>
              <a:t>Grows in importance each year</a:t>
            </a:r>
          </a:p>
          <a:p>
            <a:pPr lvl="1"/>
            <a:r>
              <a:rPr lang="en-US" dirty="0" smtClean="0"/>
              <a:t>What can I do to learn how to evaluate</a:t>
            </a:r>
          </a:p>
          <a:p>
            <a:pPr lvl="1"/>
            <a:r>
              <a:rPr lang="en-US" dirty="0" smtClean="0"/>
              <a:t>Solution:  </a:t>
            </a:r>
            <a:r>
              <a:rPr lang="en-US" b="1" dirty="0" smtClean="0"/>
              <a:t>SPEEDTEST APP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76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0556" y="3371987"/>
            <a:ext cx="1371600" cy="1403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Monitor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564888" y="1905000"/>
            <a:ext cx="1516444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Desktop PC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108207" y="5112754"/>
            <a:ext cx="1667898" cy="14266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Modem/Router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239000" y="2209800"/>
            <a:ext cx="1295400" cy="13504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TV</a:t>
            </a:r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1583511" y="76200"/>
            <a:ext cx="6679150" cy="838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Wi-Fi Communications Plan &amp; Support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41290" y="1167161"/>
            <a:ext cx="69711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627686" y="2026613"/>
            <a:ext cx="1295400" cy="1350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/>
              <a:t>Iphone</a:t>
            </a:r>
            <a:endParaRPr lang="en-US" sz="1900" b="1" dirty="0"/>
          </a:p>
        </p:txBody>
      </p:sp>
      <p:sp>
        <p:nvSpPr>
          <p:cNvPr id="12" name="Oval 11"/>
          <p:cNvSpPr/>
          <p:nvPr/>
        </p:nvSpPr>
        <p:spPr>
          <a:xfrm>
            <a:off x="3715537" y="3569258"/>
            <a:ext cx="1295400" cy="1350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/>
              <a:t>Ipad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81661" y="5209105"/>
            <a:ext cx="1295400" cy="1350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/>
              <a:t>LapTop</a:t>
            </a:r>
            <a:r>
              <a:rPr lang="en-US" sz="1900" b="1" dirty="0" smtClean="0"/>
              <a:t> </a:t>
            </a:r>
            <a:endParaRPr lang="en-US" sz="19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78844" y="2542106"/>
            <a:ext cx="1447800" cy="685801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Zoom / Facetime</a:t>
            </a:r>
            <a:endParaRPr lang="en-US" sz="2800" dirty="0"/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6743700" y="4323748"/>
            <a:ext cx="2286000" cy="1715703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 smtClean="0"/>
              <a:t>Streaming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 err="1" smtClean="0"/>
              <a:t>Netflex</a:t>
            </a:r>
            <a:endParaRPr lang="en-US" sz="1800" b="1" u="sng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 smtClean="0"/>
              <a:t>Disney 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 smtClean="0"/>
              <a:t>YouTube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 smtClean="0"/>
              <a:t>Hulu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 err="1" smtClean="0"/>
              <a:t>Firestick</a:t>
            </a:r>
            <a:r>
              <a:rPr lang="en-US" sz="1800" b="1" u="sng" dirty="0" smtClean="0"/>
              <a:t> (Amazon)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 smtClean="0"/>
              <a:t>Apple TV</a:t>
            </a:r>
            <a:endParaRPr lang="en-US" sz="1800" b="1" u="sng" dirty="0"/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147676" y="1167161"/>
            <a:ext cx="1447800" cy="68580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The Past</a:t>
            </a:r>
            <a:endParaRPr lang="en-US" sz="2800" dirty="0"/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3081455" y="1510061"/>
            <a:ext cx="4217450" cy="4953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2021 &gt; Future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524000" y="4725202"/>
            <a:ext cx="217290" cy="3908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</p:cNvCxnSpPr>
          <p:nvPr/>
        </p:nvCxnSpPr>
        <p:spPr>
          <a:xfrm flipV="1">
            <a:off x="1942156" y="3264164"/>
            <a:ext cx="3134905" cy="18485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</p:cNvCxnSpPr>
          <p:nvPr/>
        </p:nvCxnSpPr>
        <p:spPr>
          <a:xfrm flipV="1">
            <a:off x="1942156" y="3207878"/>
            <a:ext cx="1806758" cy="1904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60361" y="3545731"/>
            <a:ext cx="4859639" cy="21996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705100" y="4725202"/>
            <a:ext cx="1181100" cy="7816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29632" y="5984508"/>
            <a:ext cx="980368" cy="549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1800" y="1510061"/>
            <a:ext cx="0" cy="4890739"/>
          </a:xfrm>
          <a:prstGeom prst="line">
            <a:avLst/>
          </a:prstGeom>
          <a:ln w="476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5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My Wi-Fi Problem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6629400" cy="24384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600" b="1" dirty="0" smtClean="0"/>
              <a:t>     Bed Room</a:t>
            </a:r>
            <a:endParaRPr lang="en-US" sz="1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23622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14400" y="33909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3399524"/>
            <a:ext cx="871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Office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33909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7800" y="10668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10668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543800" y="10668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15000" y="1676400"/>
            <a:ext cx="141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Family Room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280266" y="106931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TV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19800" y="3124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37924" y="3810000"/>
            <a:ext cx="134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Living Room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087466" y="3932321"/>
            <a:ext cx="141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Dining Room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976362" y="2590800"/>
            <a:ext cx="90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Kitchen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4210497" y="2980284"/>
            <a:ext cx="946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</a:rPr>
              <a:t>Extender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31504" y="2406134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</a:rPr>
              <a:t>Mesh Node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1219200"/>
            <a:ext cx="229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Upstairs –Bedrooms</a:t>
            </a:r>
          </a:p>
          <a:p>
            <a:r>
              <a:rPr lang="en-US" b="1" dirty="0" smtClean="0"/>
              <a:t>Wi-Fi Need / Devices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1909490" y="5334000"/>
            <a:ext cx="229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Basement</a:t>
            </a:r>
          </a:p>
          <a:p>
            <a:r>
              <a:rPr lang="en-US" b="1" dirty="0" smtClean="0"/>
              <a:t>Wi-Fi Need / PC - TV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1865531"/>
            <a:ext cx="0" cy="4966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34887" y="48006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34991" y="3456601"/>
            <a:ext cx="104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Facetime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1438651"/>
            <a:ext cx="3745033" cy="237134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5" idx="1"/>
          </p:cNvCxnSpPr>
          <p:nvPr/>
        </p:nvCxnSpPr>
        <p:spPr>
          <a:xfrm flipV="1">
            <a:off x="2514600" y="3641267"/>
            <a:ext cx="3820391" cy="269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224973" y="3456601"/>
            <a:ext cx="1369034" cy="134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33285" y="3866990"/>
            <a:ext cx="161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Desktop </a:t>
            </a:r>
            <a:r>
              <a:rPr lang="en-US" sz="1400" b="1" dirty="0" smtClean="0">
                <a:solidFill>
                  <a:schemeClr val="bg1"/>
                </a:solidFill>
              </a:rPr>
              <a:t>PC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Router / Modem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7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/>
              <a:t>Desktop PC Remodel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Brand = Acer / Installed </a:t>
            </a:r>
            <a:r>
              <a:rPr lang="en-US" b="1" dirty="0" smtClean="0"/>
              <a:t>Dec. 2012 </a:t>
            </a:r>
            <a:r>
              <a:rPr lang="en-US" dirty="0" smtClean="0"/>
              <a:t>(8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Components evaluated / changed</a:t>
            </a:r>
          </a:p>
          <a:p>
            <a:pPr lvl="1"/>
            <a:r>
              <a:rPr lang="en-US" b="1" i="1" dirty="0" smtClean="0"/>
              <a:t>Monitor</a:t>
            </a:r>
            <a:r>
              <a:rPr lang="en-US" dirty="0" smtClean="0"/>
              <a:t> (upgrade from 21” to 24” / </a:t>
            </a:r>
            <a:r>
              <a:rPr lang="en-US" sz="2400" dirty="0" smtClean="0"/>
              <a:t>Dell $ 258 May 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Eliminated </a:t>
            </a:r>
            <a:r>
              <a:rPr lang="en-US" b="1" i="1" dirty="0" smtClean="0"/>
              <a:t>desk speakers</a:t>
            </a:r>
            <a:r>
              <a:rPr lang="en-US" dirty="0" smtClean="0"/>
              <a:t>/ major quality gain</a:t>
            </a:r>
          </a:p>
          <a:p>
            <a:pPr lvl="1"/>
            <a:r>
              <a:rPr lang="en-US" b="1" i="1" dirty="0" smtClean="0"/>
              <a:t>Hard drive </a:t>
            </a:r>
            <a:r>
              <a:rPr lang="en-US" dirty="0" smtClean="0"/>
              <a:t>assessment (</a:t>
            </a:r>
            <a:r>
              <a:rPr lang="en-US" dirty="0" err="1" smtClean="0"/>
              <a:t>PCMac</a:t>
            </a:r>
            <a:r>
              <a:rPr lang="en-US" dirty="0" smtClean="0"/>
              <a:t> Technology)</a:t>
            </a:r>
          </a:p>
          <a:p>
            <a:pPr lvl="1"/>
            <a:r>
              <a:rPr lang="en-US" dirty="0" smtClean="0"/>
              <a:t>Installed </a:t>
            </a:r>
            <a:r>
              <a:rPr lang="en-US" dirty="0" err="1" smtClean="0"/>
              <a:t>Nexigo</a:t>
            </a:r>
            <a:r>
              <a:rPr lang="en-US" dirty="0" smtClean="0"/>
              <a:t> 1080 FHD </a:t>
            </a:r>
            <a:r>
              <a:rPr lang="en-US" b="1" i="1" dirty="0" smtClean="0"/>
              <a:t>Webcam</a:t>
            </a:r>
            <a:r>
              <a:rPr lang="en-US" dirty="0" smtClean="0"/>
              <a:t> (Zoom need)</a:t>
            </a:r>
          </a:p>
          <a:p>
            <a:pPr lvl="2"/>
            <a:r>
              <a:rPr lang="en-US" dirty="0" smtClean="0"/>
              <a:t>60 fps (excellent pic quality) / wide-angle ($ 63)</a:t>
            </a:r>
          </a:p>
          <a:p>
            <a:pPr lvl="2"/>
            <a:r>
              <a:rPr lang="en-US" sz="1800" i="1" dirty="0" smtClean="0"/>
              <a:t>(Issue: Unable to create background when on Zoom call / research solution)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99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latin typeface="+mj-lt"/>
              </a:rPr>
              <a:t>Internet </a:t>
            </a:r>
            <a:r>
              <a:rPr lang="en-US" sz="3600" b="1" dirty="0" smtClean="0">
                <a:latin typeface="+mj-lt"/>
              </a:rPr>
              <a:t>/ </a:t>
            </a:r>
            <a:r>
              <a:rPr lang="en-US" sz="3600" b="1" dirty="0" err="1" smtClean="0">
                <a:latin typeface="+mj-lt"/>
              </a:rPr>
              <a:t>Wi-fi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refresh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Starting point  - original modem / router (+ 7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Provider:  Optimum (Altice)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Visit to Oakland &amp; replaced Modem &amp; Router</a:t>
            </a:r>
            <a:endParaRPr lang="en-US" dirty="0"/>
          </a:p>
          <a:p>
            <a:r>
              <a:rPr lang="en-US" dirty="0" smtClean="0"/>
              <a:t>Determined Wi-Fi signal poor in most area’s</a:t>
            </a:r>
          </a:p>
          <a:p>
            <a:pPr lvl="1"/>
            <a:r>
              <a:rPr lang="en-US" dirty="0" smtClean="0"/>
              <a:t>200 </a:t>
            </a:r>
            <a:r>
              <a:rPr lang="en-US" dirty="0" err="1" smtClean="0"/>
              <a:t>mps</a:t>
            </a:r>
            <a:r>
              <a:rPr lang="en-US" dirty="0" smtClean="0"/>
              <a:t> monthly plan</a:t>
            </a:r>
          </a:p>
          <a:p>
            <a:r>
              <a:rPr lang="en-US" dirty="0" smtClean="0"/>
              <a:t>Replaced router </a:t>
            </a:r>
            <a:r>
              <a:rPr lang="en-US" sz="2000" b="1" dirty="0" smtClean="0"/>
              <a:t>(Nov.2020)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TP-Link 1750 ($66) &amp; </a:t>
            </a:r>
            <a:r>
              <a:rPr lang="en-US" dirty="0" err="1" smtClean="0"/>
              <a:t>Netgear</a:t>
            </a:r>
            <a:r>
              <a:rPr lang="en-US" dirty="0" smtClean="0"/>
              <a:t> Extender ($54)</a:t>
            </a:r>
          </a:p>
          <a:p>
            <a:r>
              <a:rPr lang="en-US" dirty="0" smtClean="0"/>
              <a:t>Dec. – extensive “speed testing” of multiple devices in multiple locations @ different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4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Mesh Network </a:t>
            </a:r>
            <a:r>
              <a:rPr lang="en-US" sz="3100" dirty="0" smtClean="0"/>
              <a:t>(Router + 2 Nodes)</a:t>
            </a:r>
            <a:endParaRPr lang="en-US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2" y="3810000"/>
            <a:ext cx="414502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50" y="3817714"/>
            <a:ext cx="4086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5978145"/>
            <a:ext cx="6934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Speedtest</a:t>
            </a:r>
            <a:r>
              <a:rPr lang="en-US" dirty="0" smtClean="0"/>
              <a:t> shows the Mbps performance – Down / Up</a:t>
            </a:r>
            <a:endParaRPr lang="en-US" sz="31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77120"/>
            <a:ext cx="5670550" cy="273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6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1053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Managing our Home Technology  “How to stay busy during a virus”</vt:lpstr>
      <vt:lpstr>Home Communication Support – 2021 +</vt:lpstr>
      <vt:lpstr>Upgrade Strategy!</vt:lpstr>
      <vt:lpstr>What is our invisible problem?</vt:lpstr>
      <vt:lpstr>PowerPoint Presentation</vt:lpstr>
      <vt:lpstr>My Wi-Fi Problem</vt:lpstr>
      <vt:lpstr>Desktop PC Remodel </vt:lpstr>
      <vt:lpstr>Internet / Wi-fi refresh </vt:lpstr>
      <vt:lpstr>Mesh Network (Router + 2 Nodes)</vt:lpstr>
      <vt:lpstr>Home Wi-Fi Assessment &amp; Upgrade </vt:lpstr>
      <vt:lpstr>Wi-Fi Router Transition</vt:lpstr>
      <vt:lpstr>AmpliFi Mesh Wi-Fi System</vt:lpstr>
      <vt:lpstr>Smart TV </vt:lpstr>
      <vt:lpstr>Conclusions</vt:lpstr>
      <vt:lpstr>WiFi Extender vs Mesh Network</vt:lpstr>
      <vt:lpstr>The Past</vt:lpstr>
      <vt:lpstr>How to “See” the problem?</vt:lpstr>
      <vt:lpstr>The Present &amp;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Lynch</dc:creator>
  <cp:lastModifiedBy>Jerry Lynch</cp:lastModifiedBy>
  <cp:revision>69</cp:revision>
  <cp:lastPrinted>2021-01-24T16:21:21Z</cp:lastPrinted>
  <dcterms:created xsi:type="dcterms:W3CDTF">2021-01-23T17:02:43Z</dcterms:created>
  <dcterms:modified xsi:type="dcterms:W3CDTF">2021-04-01T20:17:35Z</dcterms:modified>
</cp:coreProperties>
</file>